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3"/>
  </p:notesMasterIdLst>
  <p:sldIdLst>
    <p:sldId id="256" r:id="rId2"/>
    <p:sldId id="259" r:id="rId3"/>
    <p:sldId id="260" r:id="rId4"/>
    <p:sldId id="257" r:id="rId5"/>
    <p:sldId id="258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25" d="100"/>
          <a:sy n="125" d="100"/>
        </p:scale>
        <p:origin x="11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" name="Shape 1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56358205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Calibri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457200" y="92074"/>
            <a:ext cx="82296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/>
          <a:lstStyle/>
          <a:p>
            <a:r>
              <a:t>Tekst tytułowy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/>
          <a:lstStyle/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8422818" y="6404292"/>
            <a:ext cx="263983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 spd="med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2352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924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1496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6068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640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Rysunek1.jpg" descr="C:\Documents and Settings\D.Potrubacz\Pulpit\Rysunek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23850" y="765175"/>
            <a:ext cx="8496300" cy="5184775"/>
          </a:xfrm>
          <a:prstGeom prst="rect">
            <a:avLst/>
          </a:prstGeom>
          <a:ln w="12700">
            <a:miter lim="400000"/>
          </a:ln>
        </p:spPr>
      </p:pic>
      <p:pic>
        <p:nvPicPr>
          <p:cNvPr id="21" name="Rysunek1.jpg" descr="C:\Documents and Settings\D.Potrubacz\Pulpit\Rysunek1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57187" y="285750"/>
            <a:ext cx="2428876" cy="663575"/>
          </a:xfrm>
          <a:prstGeom prst="rect">
            <a:avLst/>
          </a:prstGeom>
          <a:ln w="12700">
            <a:miter lim="400000"/>
          </a:ln>
        </p:spPr>
      </p:pic>
      <p:sp>
        <p:nvSpPr>
          <p:cNvPr id="22" name="Shape 22"/>
          <p:cNvSpPr/>
          <p:nvPr/>
        </p:nvSpPr>
        <p:spPr>
          <a:xfrm>
            <a:off x="611187" y="1557337"/>
            <a:ext cx="7993063" cy="4003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 sz="2200">
                <a:latin typeface="Verdana"/>
                <a:ea typeface="Verdana"/>
                <a:cs typeface="Verdana"/>
                <a:sym typeface="Verdana"/>
              </a:defRPr>
            </a:pPr>
            <a:endParaRPr/>
          </a:p>
          <a:p>
            <a:pPr algn="ctr">
              <a:defRPr sz="2200" b="1">
                <a:solidFill>
                  <a:srgbClr val="147CC1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/>
          </a:p>
          <a:p>
            <a:pPr algn="ctr">
              <a:defRPr sz="2200" b="1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/>
          </a:p>
          <a:p>
            <a:pPr algn="ctr">
              <a:defRPr sz="2200" b="1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REWITALIZACJA</a:t>
            </a:r>
          </a:p>
          <a:p>
            <a:pPr algn="ctr">
              <a:defRPr sz="2200" b="1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w świetle Wytycznych w zakresie rewitalizacji </a:t>
            </a:r>
            <a:br/>
            <a:r>
              <a:t>w programach operacyjnych na lata 2014-2020 </a:t>
            </a:r>
            <a:br/>
            <a:r>
              <a:t>i Ustawy z dnia 9 października 2015 r. </a:t>
            </a:r>
            <a:br/>
            <a:endParaRPr sz="2400"/>
          </a:p>
          <a:p>
            <a:pPr algn="ctr">
              <a:defRPr sz="1200">
                <a:solidFill>
                  <a:srgbClr val="147CC2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 sz="2400"/>
          </a:p>
          <a:p>
            <a:pPr algn="ctr">
              <a:defRPr sz="1200">
                <a:latin typeface="Verdana"/>
                <a:ea typeface="Verdana"/>
                <a:cs typeface="Verdana"/>
                <a:sym typeface="Verdana"/>
              </a:defRPr>
            </a:pPr>
            <a:endParaRPr sz="2400"/>
          </a:p>
          <a:p>
            <a:pPr algn="ctr">
              <a:defRPr sz="1200">
                <a:latin typeface="Verdana"/>
                <a:ea typeface="Verdana"/>
                <a:cs typeface="Verdana"/>
                <a:sym typeface="Verdana"/>
              </a:defRPr>
            </a:pPr>
            <a:endParaRPr sz="2400"/>
          </a:p>
          <a:p>
            <a:pPr algn="ctr">
              <a:defRPr sz="1200">
                <a:latin typeface="Verdana"/>
                <a:ea typeface="Verdana"/>
                <a:cs typeface="Verdana"/>
                <a:sym typeface="Verdana"/>
              </a:defRPr>
            </a:pPr>
            <a:endParaRPr sz="2400"/>
          </a:p>
          <a:p>
            <a:pPr algn="ctr">
              <a:defRPr sz="1200">
                <a:latin typeface="Verdana"/>
                <a:ea typeface="Verdana"/>
                <a:cs typeface="Verdana"/>
                <a:sym typeface="Verdana"/>
              </a:defRPr>
            </a:pPr>
            <a:endParaRPr sz="2400"/>
          </a:p>
        </p:txBody>
      </p:sp>
      <p:pic>
        <p:nvPicPr>
          <p:cNvPr id="23" name="logo_FE_Pomoc_techniczna_rgb-1.jpg" descr="D:\e.laskowska\Desktop\REWITALIZACJA\logotypy, wytyczne oznaczania\logo_FE_Pomoc_techniczna_rgb-1.jp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66725" y="5965825"/>
            <a:ext cx="1514475" cy="844550"/>
          </a:xfrm>
          <a:prstGeom prst="rect">
            <a:avLst/>
          </a:prstGeom>
          <a:ln w="12700">
            <a:miter lim="400000"/>
          </a:ln>
        </p:spPr>
      </p:pic>
      <p:pic>
        <p:nvPicPr>
          <p:cNvPr id="24" name="UE_FS_rgb-1.jpg" descr="D:\e.laskowska\Desktop\REWITALIZACJA\logotypy, wytyczne oznaczania\UE_FS_rgb-1.jp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7000875" y="6126162"/>
            <a:ext cx="1603375" cy="52387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/>
          <p:nvPr/>
        </p:nvSpPr>
        <p:spPr>
          <a:xfrm>
            <a:off x="428625" y="985836"/>
            <a:ext cx="8286750" cy="1590"/>
          </a:xfrm>
          <a:prstGeom prst="line">
            <a:avLst/>
          </a:prstGeom>
          <a:ln>
            <a:solidFill>
              <a:srgbClr val="A7C539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77" name="Shape 77"/>
          <p:cNvSpPr/>
          <p:nvPr/>
        </p:nvSpPr>
        <p:spPr>
          <a:xfrm>
            <a:off x="428625" y="6484332"/>
            <a:ext cx="8286750" cy="1590"/>
          </a:xfrm>
          <a:prstGeom prst="line">
            <a:avLst/>
          </a:prstGeom>
          <a:ln>
            <a:solidFill>
              <a:srgbClr val="147CC1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78" name="Rysunek1.jpg" descr="C:\Documents and Settings\D.Potrubacz\Pulpit\Rysunek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57187" y="285750"/>
            <a:ext cx="2428876" cy="663575"/>
          </a:xfrm>
          <a:prstGeom prst="rect">
            <a:avLst/>
          </a:prstGeom>
          <a:ln w="12700">
            <a:miter lim="400000"/>
          </a:ln>
        </p:spPr>
      </p:pic>
      <p:sp>
        <p:nvSpPr>
          <p:cNvPr id="79" name="Shape 79"/>
          <p:cNvSpPr/>
          <p:nvPr/>
        </p:nvSpPr>
        <p:spPr>
          <a:xfrm>
            <a:off x="2387600" y="330517"/>
            <a:ext cx="6343650" cy="574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algn="r">
              <a:defRPr sz="1600" b="1" i="1">
                <a:solidFill>
                  <a:srgbClr val="0070C0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Wytyczne w zakresie rewitalizacji </a:t>
            </a:r>
            <a:br/>
            <a:r>
              <a:t>w programach operacyjnych na lata 2014-2020</a:t>
            </a:r>
          </a:p>
        </p:txBody>
      </p:sp>
      <p:sp>
        <p:nvSpPr>
          <p:cNvPr id="80" name="Shape 80"/>
          <p:cNvSpPr/>
          <p:nvPr/>
        </p:nvSpPr>
        <p:spPr>
          <a:xfrm>
            <a:off x="175516" y="1030603"/>
            <a:ext cx="8792967" cy="58169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r>
              <a:rPr lang="pl-PL" sz="155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Elementy programów rewitalizacji:</a:t>
            </a:r>
            <a:endParaRPr lang="pl-PL" sz="155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155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powiązania z dokumentami strategicznymi i planistycznymi gminy</a:t>
            </a:r>
            <a:r>
              <a:rPr lang="pl-PL" sz="15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15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diagnoza </a:t>
            </a:r>
            <a:r>
              <a:rPr lang="pl-PL" sz="155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czynników i zjawisk kryzysowych oraz skala i charakter potrzeb rewitalizacyjnych;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155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zasięg przestrzenny, czyli delimitacja obszaru/obszarów rewitalizacji (program rewitalizacji łącznie nie obejmuje więcej niż̇ 20% powierzchni gminy i dotyczy liczby ludności nie większej niż̇ 30% jej mieszkańców);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155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wizja stanu obszaru po przeprowadzeniu rewitalizacji (planowany efekt rewitalizacji);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155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cele rewitalizacji oraz odpowiadające zidentyfikowanym potrzebom rewitalizacyjnym kierunki działań́ mających na celu eliminację lub ograniczenie negatywnych zjawisk;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155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lista planowanych, podstawowych projektów i przedsięwzięć́ rewitalizacyjnych wraz z ich opisami;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155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charakterystyka pozostałych rodzajów przedsięwzięć́ rewitalizacyjnych realizujących kierunki działań́;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155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mechanizmy zapewnienia komplementarności miedzy poszczególnymi projektami/przedsięwzięciami rewitalizacyjnymi;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155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indykatywne ramy finansowe;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155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mechanizmy włączenia mieszkańców, przedsiębiorców i innych podmiotów i grup aktywnych na terenie gminy w proces rewitalizacji;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155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system realizacji (wdrażania) programu rewitalizacji;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155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system monitoringu i oceny skuteczności działań́ i system wprowadzania modyfikacji w reakcji na zmiany w otoczeniu programu.</a:t>
            </a:r>
          </a:p>
          <a:p>
            <a:pPr algn="just">
              <a:defRPr sz="1550">
                <a:solidFill>
                  <a:srgbClr val="FF9300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 dirty="0"/>
          </a:p>
        </p:txBody>
      </p:sp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/>
          <p:nvPr/>
        </p:nvSpPr>
        <p:spPr>
          <a:xfrm>
            <a:off x="428624" y="1214436"/>
            <a:ext cx="8286751" cy="1590"/>
          </a:xfrm>
          <a:prstGeom prst="line">
            <a:avLst/>
          </a:prstGeom>
          <a:ln>
            <a:solidFill>
              <a:srgbClr val="A7C539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83" name="Shape 83"/>
          <p:cNvSpPr/>
          <p:nvPr/>
        </p:nvSpPr>
        <p:spPr>
          <a:xfrm>
            <a:off x="468312" y="5805486"/>
            <a:ext cx="8286751" cy="1590"/>
          </a:xfrm>
          <a:prstGeom prst="line">
            <a:avLst/>
          </a:prstGeom>
          <a:ln>
            <a:solidFill>
              <a:srgbClr val="147CC1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84" name="Rysunek1.jpg" descr="C:\Documents and Settings\D.Potrubacz\Pulpit\Rysunek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57187" y="285750"/>
            <a:ext cx="2428876" cy="663575"/>
          </a:xfrm>
          <a:prstGeom prst="rect">
            <a:avLst/>
          </a:prstGeom>
          <a:ln w="12700">
            <a:miter lim="400000"/>
          </a:ln>
        </p:spPr>
      </p:pic>
      <p:sp>
        <p:nvSpPr>
          <p:cNvPr id="85" name="Shape 85"/>
          <p:cNvSpPr/>
          <p:nvPr/>
        </p:nvSpPr>
        <p:spPr>
          <a:xfrm>
            <a:off x="5508625" y="779462"/>
            <a:ext cx="3067050" cy="332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 algn="r">
              <a:defRPr sz="1600" b="1" i="1">
                <a:solidFill>
                  <a:srgbClr val="0070C0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Ustawa o rewitalizacji </a:t>
            </a:r>
          </a:p>
        </p:txBody>
      </p:sp>
      <p:sp>
        <p:nvSpPr>
          <p:cNvPr id="86" name="Shape 86"/>
          <p:cNvSpPr/>
          <p:nvPr/>
        </p:nvSpPr>
        <p:spPr>
          <a:xfrm>
            <a:off x="974725" y="1484312"/>
            <a:ext cx="7489825" cy="4409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algn="just">
              <a:defRPr sz="1600" b="1">
                <a:latin typeface="Verdana"/>
                <a:ea typeface="Verdana"/>
                <a:cs typeface="Verdana"/>
                <a:sym typeface="Verdana"/>
              </a:defRPr>
            </a:pPr>
            <a:r>
              <a:t>Ustawa o rewitalizacji </a:t>
            </a:r>
            <a:r>
              <a:rPr b="0"/>
              <a:t>została uchwalona przez Sejm RP w dniu   </a:t>
            </a:r>
          </a:p>
          <a:p>
            <a:pPr algn="just">
              <a:defRPr sz="1600">
                <a:latin typeface="Verdana"/>
                <a:ea typeface="Verdana"/>
                <a:cs typeface="Verdana"/>
                <a:sym typeface="Verdana"/>
              </a:defRPr>
            </a:pPr>
            <a:r>
              <a:t>9 października 2015 r. </a:t>
            </a:r>
          </a:p>
          <a:p>
            <a:pPr algn="just">
              <a:spcBef>
                <a:spcPts val="600"/>
              </a:spcBef>
              <a:defRPr sz="1600">
                <a:latin typeface="Verdana"/>
                <a:ea typeface="Verdana"/>
                <a:cs typeface="Verdana"/>
                <a:sym typeface="Verdana"/>
              </a:defRPr>
            </a:pPr>
            <a:endParaRPr/>
          </a:p>
          <a:p>
            <a:pPr algn="just">
              <a:spcBef>
                <a:spcPts val="600"/>
              </a:spcBef>
              <a:buSzPct val="100000"/>
              <a:buChar char="•"/>
              <a:defRPr sz="1600">
                <a:latin typeface="Verdana"/>
                <a:ea typeface="Verdana"/>
                <a:cs typeface="Verdana"/>
                <a:sym typeface="Verdana"/>
              </a:defRPr>
            </a:pPr>
            <a:r>
              <a:t>ustawa ma charakter zbioru narzędzi, służących prowadzeniu efektywnych procesów rewitalizacji;</a:t>
            </a:r>
          </a:p>
          <a:p>
            <a:pPr algn="just">
              <a:spcBef>
                <a:spcPts val="600"/>
              </a:spcBef>
              <a:defRPr sz="1600">
                <a:latin typeface="Verdana"/>
                <a:ea typeface="Verdana"/>
                <a:cs typeface="Verdana"/>
                <a:sym typeface="Verdana"/>
              </a:defRPr>
            </a:pPr>
            <a:endParaRPr/>
          </a:p>
          <a:p>
            <a:pPr algn="just">
              <a:spcBef>
                <a:spcPts val="600"/>
              </a:spcBef>
              <a:buSzPct val="100000"/>
              <a:buChar char="•"/>
              <a:defRPr sz="1600">
                <a:latin typeface="Verdana"/>
                <a:ea typeface="Verdana"/>
                <a:cs typeface="Verdana"/>
                <a:sym typeface="Verdana"/>
              </a:defRPr>
            </a:pPr>
            <a:r>
              <a:t>jej interesariuszami są mieszkańcy, władze publiczne, w tym samorządowe, organizacje społeczne, przedsiębiorcy;</a:t>
            </a:r>
          </a:p>
          <a:p>
            <a:pPr algn="just">
              <a:spcBef>
                <a:spcPts val="600"/>
              </a:spcBef>
              <a:buSzPct val="100000"/>
              <a:buChar char="•"/>
              <a:defRPr sz="1600">
                <a:latin typeface="Verdana"/>
                <a:ea typeface="Verdana"/>
                <a:cs typeface="Verdana"/>
                <a:sym typeface="Verdana"/>
              </a:defRPr>
            </a:pPr>
            <a:endParaRPr/>
          </a:p>
          <a:p>
            <a:pPr algn="just">
              <a:spcBef>
                <a:spcPts val="600"/>
              </a:spcBef>
              <a:buSzPct val="100000"/>
              <a:buChar char="•"/>
              <a:defRPr sz="1600">
                <a:latin typeface="Verdana"/>
                <a:ea typeface="Verdana"/>
                <a:cs typeface="Verdana"/>
                <a:sym typeface="Verdana"/>
              </a:defRPr>
            </a:pPr>
            <a:r>
              <a:t>celem dokumentu jest stworzenie ram prawnych dla skutecznych procesów rewitalizacyjnych, które zachęcać będą podmioty publiczne i prywatne do współpracy i koncentracji środków i działań na obszarach zdegradowanych.</a:t>
            </a:r>
          </a:p>
          <a:p>
            <a:pPr algn="just">
              <a:defRPr sz="1600">
                <a:latin typeface="Verdana"/>
                <a:ea typeface="Verdana"/>
                <a:cs typeface="Verdana"/>
                <a:sym typeface="Verdana"/>
              </a:defRPr>
            </a:pPr>
            <a:endParaRPr/>
          </a:p>
          <a:p>
            <a:pPr algn="just">
              <a:defRPr sz="1600"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</p:spTree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/>
          <p:nvPr/>
        </p:nvSpPr>
        <p:spPr>
          <a:xfrm>
            <a:off x="428624" y="1214436"/>
            <a:ext cx="8286751" cy="1590"/>
          </a:xfrm>
          <a:prstGeom prst="line">
            <a:avLst/>
          </a:prstGeom>
          <a:ln>
            <a:solidFill>
              <a:srgbClr val="A7C539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89" name="Shape 89"/>
          <p:cNvSpPr/>
          <p:nvPr/>
        </p:nvSpPr>
        <p:spPr>
          <a:xfrm>
            <a:off x="468312" y="5805486"/>
            <a:ext cx="8286751" cy="1590"/>
          </a:xfrm>
          <a:prstGeom prst="line">
            <a:avLst/>
          </a:prstGeom>
          <a:ln>
            <a:solidFill>
              <a:srgbClr val="147CC1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0" name="Shape 90"/>
          <p:cNvSpPr/>
          <p:nvPr/>
        </p:nvSpPr>
        <p:spPr>
          <a:xfrm>
            <a:off x="1190625" y="1844675"/>
            <a:ext cx="6842125" cy="32796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algn="just">
              <a:spcBef>
                <a:spcPts val="300"/>
              </a:spcBef>
              <a:defRPr sz="1600" b="1">
                <a:latin typeface="Verdana"/>
                <a:ea typeface="Verdana"/>
                <a:cs typeface="Verdana"/>
                <a:sym typeface="Verdana"/>
              </a:defRPr>
            </a:pPr>
            <a:r>
              <a:t>Rewitalizacja</a:t>
            </a:r>
            <a:r>
              <a:rPr b="0"/>
              <a:t> stanowi proces wyprowadzania ze stanu kryzysowego obszarów zdegradowanych, prowadzony w sposób kompleksowy, poprzez zintegrowane działania na rzecz lokalnej społeczności, przestrzeni i gospodarki, skoncentrowane terytorialnie, prowadzone przez interesariuszy rewitalizacji na podstawie gminnego programu rewitalizacji.</a:t>
            </a:r>
          </a:p>
          <a:p>
            <a:pPr algn="ctr">
              <a:spcBef>
                <a:spcPts val="700"/>
              </a:spcBef>
              <a:defRPr sz="1600" b="1">
                <a:latin typeface="Verdana"/>
                <a:ea typeface="Verdana"/>
                <a:cs typeface="Verdana"/>
                <a:sym typeface="Verdana"/>
              </a:defRPr>
            </a:pPr>
            <a:endParaRPr b="0"/>
          </a:p>
          <a:p>
            <a:pPr algn="ctr">
              <a:spcBef>
                <a:spcPts val="300"/>
              </a:spcBef>
              <a:defRPr sz="1600" b="1">
                <a:latin typeface="Verdana"/>
                <a:ea typeface="Verdana"/>
                <a:cs typeface="Verdana"/>
                <a:sym typeface="Verdana"/>
              </a:defRPr>
            </a:pPr>
            <a:r>
              <a:t>WAŻNE:</a:t>
            </a:r>
            <a:r>
              <a:rPr b="0"/>
              <a:t> </a:t>
            </a:r>
            <a:r>
              <a:t>Partycypacja</a:t>
            </a:r>
            <a:r>
              <a:rPr b="0"/>
              <a:t> </a:t>
            </a:r>
          </a:p>
          <a:p>
            <a:pPr algn="ctr">
              <a:spcBef>
                <a:spcPts val="700"/>
              </a:spcBef>
              <a:defRPr sz="1600">
                <a:latin typeface="Verdana"/>
                <a:ea typeface="Verdana"/>
                <a:cs typeface="Verdana"/>
                <a:sym typeface="Verdana"/>
              </a:defRPr>
            </a:pPr>
            <a:endParaRPr b="0"/>
          </a:p>
          <a:p>
            <a:pPr algn="just">
              <a:spcBef>
                <a:spcPts val="300"/>
              </a:spcBef>
              <a:defRPr sz="1600">
                <a:latin typeface="Verdana"/>
                <a:ea typeface="Verdana"/>
                <a:cs typeface="Verdana"/>
                <a:sym typeface="Verdana"/>
              </a:defRPr>
            </a:pPr>
            <a:r>
              <a:t>Gmina przygotowuje, koordynuje i tworzy warunki do prowadzenia rewitalizacji, ale </a:t>
            </a:r>
            <a:r>
              <a:rPr u="sng"/>
              <a:t>rewitalizacja prowadzona jest przez wielu interesariuszy</a:t>
            </a:r>
          </a:p>
        </p:txBody>
      </p:sp>
      <p:pic>
        <p:nvPicPr>
          <p:cNvPr id="91" name="Rysunek1.jpg" descr="C:\Documents and Settings\D.Potrubacz\Pulpit\Rysunek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57187" y="285750"/>
            <a:ext cx="2428876" cy="663575"/>
          </a:xfrm>
          <a:prstGeom prst="rect">
            <a:avLst/>
          </a:prstGeom>
          <a:ln w="12700">
            <a:miter lim="400000"/>
          </a:ln>
        </p:spPr>
      </p:pic>
      <p:sp>
        <p:nvSpPr>
          <p:cNvPr id="92" name="Shape 92"/>
          <p:cNvSpPr/>
          <p:nvPr/>
        </p:nvSpPr>
        <p:spPr>
          <a:xfrm>
            <a:off x="4340225" y="779462"/>
            <a:ext cx="4464050" cy="332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1600" b="1" i="1">
                <a:solidFill>
                  <a:srgbClr val="0070C0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Rewitalizacja – definicja ustawowa</a:t>
            </a:r>
          </a:p>
        </p:txBody>
      </p:sp>
    </p:spTree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/>
          <p:nvPr/>
        </p:nvSpPr>
        <p:spPr>
          <a:xfrm>
            <a:off x="428624" y="1214436"/>
            <a:ext cx="8286751" cy="1590"/>
          </a:xfrm>
          <a:prstGeom prst="line">
            <a:avLst/>
          </a:prstGeom>
          <a:ln>
            <a:solidFill>
              <a:srgbClr val="A7C539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5" name="Shape 95"/>
          <p:cNvSpPr/>
          <p:nvPr/>
        </p:nvSpPr>
        <p:spPr>
          <a:xfrm>
            <a:off x="468312" y="5805486"/>
            <a:ext cx="8286751" cy="1590"/>
          </a:xfrm>
          <a:prstGeom prst="line">
            <a:avLst/>
          </a:prstGeom>
          <a:ln>
            <a:solidFill>
              <a:srgbClr val="147CC1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6" name="Shape 96"/>
          <p:cNvSpPr/>
          <p:nvPr/>
        </p:nvSpPr>
        <p:spPr>
          <a:xfrm>
            <a:off x="1017587" y="1412875"/>
            <a:ext cx="7442201" cy="35394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r>
              <a:rPr lang="pl-PL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Główni interesariusze rewitalizacji</a:t>
            </a:r>
            <a:r>
              <a:rPr lang="pl-PL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</a:p>
          <a:p>
            <a:pPr marL="342900" lvl="0" indent="-342900">
              <a:buFont typeface="+mj-lt"/>
              <a:buAutoNum type="arabicPeriod"/>
            </a:pPr>
            <a:r>
              <a:rPr lang="pl-PL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mieszkańcy obszaru rewitalizacji oraz właściciele, użytkownicy wieczyści nieruchomości i podmioty zarządzające nieruchomościami znajdującymi się na tym obszarze </a:t>
            </a:r>
            <a:r>
              <a:rPr lang="pl-PL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(…);</a:t>
            </a:r>
          </a:p>
          <a:p>
            <a:pPr marL="342900" lvl="0" indent="-342900">
              <a:buFont typeface="+mj-lt"/>
              <a:buAutoNum type="arabicPeriod"/>
            </a:pPr>
            <a:r>
              <a:rPr lang="pl-PL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mieszkańcy </a:t>
            </a:r>
            <a:r>
              <a:rPr lang="pl-PL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gminy inni niż wymienieni w pkt 1;</a:t>
            </a:r>
          </a:p>
          <a:p>
            <a:pPr marL="342900" lvl="0" indent="-342900">
              <a:buFont typeface="+mj-lt"/>
              <a:buAutoNum type="arabicPeriod"/>
            </a:pPr>
            <a:r>
              <a:rPr lang="pl-PL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podmioty prowadzące lub zamierzające prowadzić na obszarze gminy działalność gospodarczą;</a:t>
            </a:r>
          </a:p>
          <a:p>
            <a:pPr marL="342900" lvl="0" indent="-342900">
              <a:buFont typeface="+mj-lt"/>
              <a:buAutoNum type="arabicPeriod"/>
            </a:pPr>
            <a:r>
              <a:rPr lang="pl-PL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podmioty prowadzące lub zamierzające prowadzić na obszarze gminy działalność społeczną, w tym organizacje pozarządowe </a:t>
            </a:r>
            <a:r>
              <a:rPr lang="pl-PL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 </a:t>
            </a:r>
            <a:r>
              <a:rPr lang="pl-PL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grupy nieformalne;</a:t>
            </a:r>
          </a:p>
          <a:p>
            <a:pPr marL="342900" lvl="0" indent="-342900">
              <a:buFont typeface="+mj-lt"/>
              <a:buAutoNum type="arabicPeriod"/>
            </a:pPr>
            <a:r>
              <a:rPr lang="pl-PL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jednostki samorządu terytorialnego i ich jednostki organizacyjne;</a:t>
            </a:r>
          </a:p>
          <a:p>
            <a:pPr marL="342900" lvl="0" indent="-342900">
              <a:buFont typeface="+mj-lt"/>
              <a:buAutoNum type="arabicPeriod"/>
            </a:pPr>
            <a:r>
              <a:rPr lang="pl-PL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organy władzy publicznej;</a:t>
            </a:r>
          </a:p>
          <a:p>
            <a:pPr marL="342900" lvl="0" indent="-342900">
              <a:buFont typeface="+mj-lt"/>
              <a:buAutoNum type="arabicPeriod"/>
            </a:pPr>
            <a:r>
              <a:rPr lang="pl-PL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podmioty, inne niż wymienione w pkt 6, realizujące na obszarze rewitalizacji uprawnienia Skarbu Państwa.</a:t>
            </a:r>
          </a:p>
        </p:txBody>
      </p:sp>
      <p:pic>
        <p:nvPicPr>
          <p:cNvPr id="97" name="Rysunek1.jpg" descr="C:\Documents and Settings\D.Potrubacz\Pulpit\Rysunek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57187" y="285750"/>
            <a:ext cx="2428876" cy="663575"/>
          </a:xfrm>
          <a:prstGeom prst="rect">
            <a:avLst/>
          </a:prstGeom>
          <a:ln w="12700">
            <a:miter lim="400000"/>
          </a:ln>
        </p:spPr>
      </p:pic>
      <p:sp>
        <p:nvSpPr>
          <p:cNvPr id="98" name="Shape 98"/>
          <p:cNvSpPr/>
          <p:nvPr/>
        </p:nvSpPr>
        <p:spPr>
          <a:xfrm>
            <a:off x="5372100" y="779462"/>
            <a:ext cx="3240445" cy="332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 b="1" i="1">
                <a:solidFill>
                  <a:srgbClr val="0070C0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Interesariusze rewitalizacji</a:t>
            </a:r>
          </a:p>
        </p:txBody>
      </p:sp>
    </p:spTree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/>
          <p:nvPr/>
        </p:nvSpPr>
        <p:spPr>
          <a:xfrm>
            <a:off x="428624" y="1214436"/>
            <a:ext cx="8286751" cy="1590"/>
          </a:xfrm>
          <a:prstGeom prst="line">
            <a:avLst/>
          </a:prstGeom>
          <a:ln>
            <a:solidFill>
              <a:srgbClr val="A7C539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01" name="Shape 101"/>
          <p:cNvSpPr/>
          <p:nvPr/>
        </p:nvSpPr>
        <p:spPr>
          <a:xfrm>
            <a:off x="468312" y="5805486"/>
            <a:ext cx="8286751" cy="1590"/>
          </a:xfrm>
          <a:prstGeom prst="line">
            <a:avLst/>
          </a:prstGeom>
          <a:ln>
            <a:solidFill>
              <a:srgbClr val="147CC1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102" name="Rysunek1.jpg" descr="C:\Documents and Settings\D.Potrubacz\Pulpit\Rysunek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57187" y="285750"/>
            <a:ext cx="2428876" cy="663575"/>
          </a:xfrm>
          <a:prstGeom prst="rect">
            <a:avLst/>
          </a:prstGeom>
          <a:ln w="12700">
            <a:miter lim="400000"/>
          </a:ln>
        </p:spPr>
      </p:pic>
      <p:sp>
        <p:nvSpPr>
          <p:cNvPr id="103" name="Shape 103"/>
          <p:cNvSpPr/>
          <p:nvPr/>
        </p:nvSpPr>
        <p:spPr>
          <a:xfrm>
            <a:off x="3890962" y="779462"/>
            <a:ext cx="4824413" cy="332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1600" b="1" i="1">
                <a:solidFill>
                  <a:srgbClr val="0070C0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Partycypacja w procesie rewitalizacji</a:t>
            </a:r>
          </a:p>
        </p:txBody>
      </p:sp>
      <p:sp>
        <p:nvSpPr>
          <p:cNvPr id="104" name="Shape 104"/>
          <p:cNvSpPr/>
          <p:nvPr/>
        </p:nvSpPr>
        <p:spPr>
          <a:xfrm>
            <a:off x="684212" y="1341437"/>
            <a:ext cx="8070851" cy="4193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b="1">
                <a:latin typeface="Verdana"/>
                <a:ea typeface="Verdana"/>
                <a:cs typeface="Verdana"/>
                <a:sym typeface="Verdana"/>
              </a:defRPr>
            </a:pPr>
            <a:r>
              <a:t>Generalna zasada:</a:t>
            </a:r>
          </a:p>
          <a:p>
            <a:pPr algn="ctr">
              <a:defRPr>
                <a:latin typeface="Verdana"/>
                <a:ea typeface="Verdana"/>
                <a:cs typeface="Verdana"/>
                <a:sym typeface="Verdana"/>
              </a:defRPr>
            </a:pPr>
            <a:r>
              <a:t>partycypacja obejmuje cały proces rewitalizacji</a:t>
            </a:r>
          </a:p>
          <a:p>
            <a:pPr>
              <a:defRPr sz="1600">
                <a:latin typeface="Verdana"/>
                <a:ea typeface="Verdana"/>
                <a:cs typeface="Verdana"/>
                <a:sym typeface="Verdana"/>
              </a:defRPr>
            </a:pPr>
            <a:endParaRPr/>
          </a:p>
          <a:p>
            <a:pPr>
              <a:defRPr sz="1600">
                <a:latin typeface="Verdana"/>
                <a:ea typeface="Verdana"/>
                <a:cs typeface="Verdana"/>
                <a:sym typeface="Verdana"/>
              </a:defRPr>
            </a:pPr>
            <a:r>
              <a:t>Partycypacja społeczna obejmuje przygotowanie, prowadzenie i ocenę rewitalizacji w sposób zapewniający </a:t>
            </a:r>
            <a:r>
              <a:rPr b="1"/>
              <a:t>aktywny udział interesariuszy</a:t>
            </a:r>
            <a:r>
              <a:t>, </a:t>
            </a:r>
            <a:br/>
            <a:r>
              <a:t>w tym poprzez:</a:t>
            </a:r>
          </a:p>
          <a:p>
            <a:pPr>
              <a:buSzPct val="100000"/>
              <a:buFont typeface="Arial"/>
              <a:buChar char="•"/>
              <a:defRPr sz="1500">
                <a:latin typeface="Verdana"/>
                <a:ea typeface="Verdana"/>
                <a:cs typeface="Verdana"/>
                <a:sym typeface="Verdana"/>
              </a:defRPr>
            </a:pPr>
            <a:r>
              <a:t>udział w konsultacjach społecznych</a:t>
            </a:r>
          </a:p>
          <a:p>
            <a:pPr>
              <a:buSzPct val="100000"/>
              <a:buFont typeface="Arial"/>
              <a:buChar char="•"/>
              <a:defRPr sz="1500">
                <a:latin typeface="Verdana"/>
                <a:ea typeface="Verdana"/>
                <a:cs typeface="Verdana"/>
                <a:sym typeface="Verdana"/>
              </a:defRPr>
            </a:pPr>
            <a:r>
              <a:t>udział w pracach Komitetu Rewitalizacji</a:t>
            </a:r>
          </a:p>
          <a:p>
            <a:pPr>
              <a:defRPr>
                <a:latin typeface="Verdana"/>
                <a:ea typeface="Verdana"/>
                <a:cs typeface="Verdana"/>
                <a:sym typeface="Verdana"/>
              </a:defRPr>
            </a:pPr>
            <a:endParaRPr/>
          </a:p>
          <a:p>
            <a:pPr>
              <a:defRPr sz="1600">
                <a:latin typeface="Verdana"/>
                <a:ea typeface="Verdana"/>
                <a:cs typeface="Verdana"/>
                <a:sym typeface="Verdana"/>
              </a:defRPr>
            </a:pPr>
            <a:r>
              <a:t>Władze Gminy:</a:t>
            </a:r>
          </a:p>
          <a:p>
            <a:pPr>
              <a:buSzPct val="100000"/>
              <a:buFont typeface="Arial"/>
              <a:buChar char="•"/>
              <a:defRPr sz="1500">
                <a:latin typeface="Verdana"/>
                <a:ea typeface="Verdana"/>
                <a:cs typeface="Verdana"/>
                <a:sym typeface="Verdana"/>
              </a:defRPr>
            </a:pPr>
            <a:r>
              <a:t>zapewniają wszystkim interesariuszom możliwość wypowiedzenia się w trakcie przygotowania, prowadzenia i oceny procesu rewitalizacji;</a:t>
            </a:r>
          </a:p>
          <a:p>
            <a:pPr>
              <a:buSzPct val="100000"/>
              <a:buFont typeface="Arial"/>
              <a:buChar char="•"/>
              <a:defRPr sz="1500">
                <a:latin typeface="Verdana"/>
                <a:ea typeface="Verdana"/>
                <a:cs typeface="Verdana"/>
                <a:sym typeface="Verdana"/>
              </a:defRPr>
            </a:pPr>
            <a:r>
              <a:t>poznają potrzeby i oczekiwania interesariuszy;</a:t>
            </a:r>
          </a:p>
          <a:p>
            <a:pPr>
              <a:buSzPct val="100000"/>
              <a:buFont typeface="Arial"/>
              <a:buChar char="•"/>
              <a:defRPr sz="1500">
                <a:latin typeface="Verdana"/>
                <a:ea typeface="Verdana"/>
                <a:cs typeface="Verdana"/>
                <a:sym typeface="Verdana"/>
              </a:defRPr>
            </a:pPr>
            <a:r>
              <a:t>prowadzą działania edukacyjne, informacyjne o celach i istocie rewitalizacji;</a:t>
            </a:r>
          </a:p>
          <a:p>
            <a:pPr>
              <a:buSzPct val="100000"/>
              <a:buFont typeface="Arial"/>
              <a:buChar char="•"/>
              <a:defRPr sz="1500">
                <a:latin typeface="Verdana"/>
                <a:ea typeface="Verdana"/>
                <a:cs typeface="Verdana"/>
                <a:sym typeface="Verdana"/>
              </a:defRPr>
            </a:pPr>
            <a:r>
              <a:t>prowadzą dialog, integrują wokół rewitalizacji;</a:t>
            </a:r>
          </a:p>
          <a:p>
            <a:pPr>
              <a:buSzPct val="100000"/>
              <a:buFont typeface="Arial"/>
              <a:buChar char="•"/>
              <a:defRPr sz="1500">
                <a:latin typeface="Verdana"/>
                <a:ea typeface="Verdana"/>
                <a:cs typeface="Verdana"/>
                <a:sym typeface="Verdana"/>
              </a:defRPr>
            </a:pPr>
            <a:r>
              <a:t>zapewniają udział interesariuszy w opracowaniu dokumentów - zwłaszcza GPR;</a:t>
            </a:r>
          </a:p>
          <a:p>
            <a:pPr>
              <a:buSzPct val="100000"/>
              <a:buFont typeface="Arial"/>
              <a:buChar char="•"/>
              <a:defRPr sz="1500">
                <a:latin typeface="Verdana"/>
                <a:ea typeface="Verdana"/>
                <a:cs typeface="Verdana"/>
                <a:sym typeface="Verdana"/>
              </a:defRPr>
            </a:pPr>
            <a:r>
              <a:t>wspierają oddolne inicjatywy.</a:t>
            </a:r>
          </a:p>
        </p:txBody>
      </p:sp>
    </p:spTree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/>
          <p:nvPr/>
        </p:nvSpPr>
        <p:spPr>
          <a:xfrm>
            <a:off x="428624" y="1214436"/>
            <a:ext cx="8286751" cy="1590"/>
          </a:xfrm>
          <a:prstGeom prst="line">
            <a:avLst/>
          </a:prstGeom>
          <a:ln>
            <a:solidFill>
              <a:srgbClr val="A7C539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07" name="Shape 107"/>
          <p:cNvSpPr/>
          <p:nvPr/>
        </p:nvSpPr>
        <p:spPr>
          <a:xfrm>
            <a:off x="468312" y="5805486"/>
            <a:ext cx="8286751" cy="1590"/>
          </a:xfrm>
          <a:prstGeom prst="line">
            <a:avLst/>
          </a:prstGeom>
          <a:ln>
            <a:solidFill>
              <a:srgbClr val="147CC1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108" name="Rysunek1.jpg" descr="C:\Documents and Settings\D.Potrubacz\Pulpit\Rysunek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57187" y="285750"/>
            <a:ext cx="2428876" cy="663575"/>
          </a:xfrm>
          <a:prstGeom prst="rect">
            <a:avLst/>
          </a:prstGeom>
          <a:ln w="12700">
            <a:miter lim="400000"/>
          </a:ln>
        </p:spPr>
      </p:pic>
      <p:sp>
        <p:nvSpPr>
          <p:cNvPr id="109" name="Shape 109"/>
          <p:cNvSpPr/>
          <p:nvPr/>
        </p:nvSpPr>
        <p:spPr>
          <a:xfrm>
            <a:off x="5691187" y="779462"/>
            <a:ext cx="2913063" cy="332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1600" b="1" i="1">
                <a:solidFill>
                  <a:srgbClr val="0070C0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Konsultacje społeczne</a:t>
            </a:r>
          </a:p>
        </p:txBody>
      </p:sp>
      <p:sp>
        <p:nvSpPr>
          <p:cNvPr id="110" name="Shape 110"/>
          <p:cNvSpPr/>
          <p:nvPr/>
        </p:nvSpPr>
        <p:spPr>
          <a:xfrm>
            <a:off x="650875" y="1341437"/>
            <a:ext cx="7953375" cy="4269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b="1">
                <a:latin typeface="Verdana"/>
                <a:ea typeface="Verdana"/>
                <a:cs typeface="Verdana"/>
                <a:sym typeface="Verdana"/>
              </a:defRPr>
            </a:pPr>
            <a:r>
              <a:t>Konsultacje społeczne:</a:t>
            </a:r>
          </a:p>
          <a:p>
            <a:pPr algn="ctr">
              <a:defRPr b="1">
                <a:latin typeface="Verdana"/>
                <a:ea typeface="Verdana"/>
                <a:cs typeface="Verdana"/>
                <a:sym typeface="Verdana"/>
              </a:defRPr>
            </a:pPr>
            <a:endParaRPr/>
          </a:p>
          <a:p>
            <a:pPr algn="ctr">
              <a:defRPr sz="1600">
                <a:latin typeface="Verdana"/>
                <a:ea typeface="Verdana"/>
                <a:cs typeface="Verdana"/>
                <a:sym typeface="Verdana"/>
              </a:defRPr>
            </a:pPr>
            <a:r>
              <a:t>Regulacje dążą do zapewnienia jak największej skuteczności konsultacji, dając gminie pewną swobodę co do jej form</a:t>
            </a:r>
          </a:p>
          <a:p>
            <a:pPr algn="ctr">
              <a:defRPr sz="1600">
                <a:latin typeface="Verdana"/>
                <a:ea typeface="Verdana"/>
                <a:cs typeface="Verdana"/>
                <a:sym typeface="Verdana"/>
              </a:defRPr>
            </a:pPr>
            <a:endParaRPr/>
          </a:p>
          <a:p>
            <a:pPr>
              <a:defRPr sz="1600" u="sng">
                <a:latin typeface="Verdana"/>
                <a:ea typeface="Verdana"/>
                <a:cs typeface="Verdana"/>
                <a:sym typeface="Verdana"/>
              </a:defRPr>
            </a:pPr>
            <a:r>
              <a:t>Obowiązkowe</a:t>
            </a:r>
            <a:r>
              <a:rPr u="none"/>
              <a:t>: zbieranie uwag w postaci papierowej lub elektronicznej (mail, BIP) i dodatkowo co najmniej dwie z katalogu innych form (spotkania, debaty, warsztaty, spacery studyjne, ankiety, wywiady, wykorzystanie grup przedstawicielskich, zbieranie uwag ustnych). </a:t>
            </a:r>
          </a:p>
          <a:p>
            <a:pPr>
              <a:defRPr sz="1600">
                <a:latin typeface="Verdana"/>
                <a:ea typeface="Verdana"/>
                <a:cs typeface="Verdana"/>
                <a:sym typeface="Verdana"/>
              </a:defRPr>
            </a:pPr>
            <a:endParaRPr u="none"/>
          </a:p>
          <a:p>
            <a:pPr>
              <a:defRPr sz="1600">
                <a:latin typeface="Verdana"/>
                <a:ea typeface="Verdana"/>
                <a:cs typeface="Verdana"/>
                <a:sym typeface="Verdana"/>
              </a:defRPr>
            </a:pPr>
            <a:r>
              <a:t>Kluczowe kwestie:</a:t>
            </a:r>
          </a:p>
          <a:p>
            <a:pPr>
              <a:buSzPct val="100000"/>
              <a:buFont typeface="Arial"/>
              <a:buChar char="•"/>
              <a:defRPr sz="1600">
                <a:latin typeface="Verdana"/>
                <a:ea typeface="Verdana"/>
                <a:cs typeface="Verdana"/>
                <a:sym typeface="Verdana"/>
              </a:defRPr>
            </a:pPr>
            <a:r>
              <a:t>ułatwianie zrozumienia prezentowanych treści i odniesienia się do nich (język, wizualizacje itd.);</a:t>
            </a:r>
          </a:p>
          <a:p>
            <a:pPr>
              <a:buSzPct val="100000"/>
              <a:buFont typeface="Arial"/>
              <a:buChar char="•"/>
              <a:defRPr sz="1600">
                <a:latin typeface="Verdana"/>
                <a:ea typeface="Verdana"/>
                <a:cs typeface="Verdana"/>
                <a:sym typeface="Verdana"/>
              </a:defRPr>
            </a:pPr>
            <a:r>
              <a:t>prowadzenie konsultacji na obszarze rewitalizacji lub w jego najbliższym sąsiedztwie;</a:t>
            </a:r>
          </a:p>
          <a:p>
            <a:pPr>
              <a:buSzPct val="100000"/>
              <a:buFont typeface="Arial"/>
              <a:buChar char="•"/>
              <a:defRPr sz="1600">
                <a:latin typeface="Verdana"/>
                <a:ea typeface="Verdana"/>
                <a:cs typeface="Verdana"/>
                <a:sym typeface="Verdana"/>
              </a:defRPr>
            </a:pPr>
            <a:r>
              <a:t>określenie szczegółowych terminów prowadzenia konsultacji;</a:t>
            </a:r>
          </a:p>
          <a:p>
            <a:pPr>
              <a:buSzPct val="100000"/>
              <a:buFont typeface="Arial"/>
              <a:buChar char="•"/>
              <a:defRPr sz="1600">
                <a:latin typeface="Verdana"/>
                <a:ea typeface="Verdana"/>
                <a:cs typeface="Verdana"/>
                <a:sym typeface="Verdana"/>
              </a:defRPr>
            </a:pPr>
            <a:r>
              <a:t>podsumowanie po każdej z form konsultacji.</a:t>
            </a:r>
          </a:p>
        </p:txBody>
      </p:sp>
    </p:spTree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/>
          <p:nvPr/>
        </p:nvSpPr>
        <p:spPr>
          <a:xfrm>
            <a:off x="428624" y="1214436"/>
            <a:ext cx="8286751" cy="1590"/>
          </a:xfrm>
          <a:prstGeom prst="line">
            <a:avLst/>
          </a:prstGeom>
          <a:ln>
            <a:solidFill>
              <a:srgbClr val="A7C539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3" name="Shape 113"/>
          <p:cNvSpPr/>
          <p:nvPr/>
        </p:nvSpPr>
        <p:spPr>
          <a:xfrm>
            <a:off x="468312" y="5805486"/>
            <a:ext cx="8286751" cy="1590"/>
          </a:xfrm>
          <a:prstGeom prst="line">
            <a:avLst/>
          </a:prstGeom>
          <a:ln>
            <a:solidFill>
              <a:srgbClr val="147CC1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114" name="Rysunek1.jpg" descr="C:\Documents and Settings\D.Potrubacz\Pulpit\Rysunek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57187" y="285750"/>
            <a:ext cx="2428876" cy="663575"/>
          </a:xfrm>
          <a:prstGeom prst="rect">
            <a:avLst/>
          </a:prstGeom>
          <a:ln w="12700">
            <a:miter lim="400000"/>
          </a:ln>
        </p:spPr>
      </p:pic>
      <p:sp>
        <p:nvSpPr>
          <p:cNvPr id="115" name="Shape 115"/>
          <p:cNvSpPr/>
          <p:nvPr/>
        </p:nvSpPr>
        <p:spPr>
          <a:xfrm>
            <a:off x="5651500" y="738187"/>
            <a:ext cx="2531527" cy="332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 b="1" i="1">
                <a:solidFill>
                  <a:srgbClr val="0070C0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Komitet Rewitalizacji</a:t>
            </a:r>
          </a:p>
        </p:txBody>
      </p:sp>
      <p:sp>
        <p:nvSpPr>
          <p:cNvPr id="116" name="Shape 116"/>
          <p:cNvSpPr/>
          <p:nvPr/>
        </p:nvSpPr>
        <p:spPr>
          <a:xfrm>
            <a:off x="1114425" y="1989137"/>
            <a:ext cx="7058025" cy="2504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algn="just">
              <a:defRPr sz="1600">
                <a:latin typeface="Verdana"/>
                <a:ea typeface="Verdana"/>
                <a:cs typeface="Verdana"/>
                <a:sym typeface="Verdana"/>
              </a:defRPr>
            </a:pPr>
            <a:r>
              <a:t>Komitet Rewitalizacji stanowi </a:t>
            </a:r>
            <a:r>
              <a:rPr b="1"/>
              <a:t>forum współpracy i dialogu interesariuszy z organami gminy </a:t>
            </a:r>
            <a:r>
              <a:t>w sprawach dotyczących przygotowania, prowadzenia i oceny rewitalizacji oraz </a:t>
            </a:r>
            <a:r>
              <a:rPr b="1"/>
              <a:t>pełni funkcję opiniodawczo - doradczą </a:t>
            </a:r>
            <a:r>
              <a:t>wójta, burmistrza albo prezydenta miasta.</a:t>
            </a:r>
          </a:p>
          <a:p>
            <a:pPr algn="just">
              <a:defRPr sz="1600">
                <a:latin typeface="Verdana"/>
                <a:ea typeface="Verdana"/>
                <a:cs typeface="Verdana"/>
                <a:sym typeface="Verdana"/>
              </a:defRPr>
            </a:pPr>
            <a:endParaRPr/>
          </a:p>
          <a:p>
            <a:pPr algn="just">
              <a:defRPr sz="1600">
                <a:latin typeface="Verdana"/>
                <a:ea typeface="Verdana"/>
                <a:cs typeface="Verdana"/>
                <a:sym typeface="Verdana"/>
              </a:defRPr>
            </a:pPr>
            <a:r>
              <a:t>Zasady wyznaczania składu oraz zasady działania Komitetu Rewitalizacji ustala się uwzględniając powyższą funkcję Komitetu oraz </a:t>
            </a:r>
            <a:r>
              <a:rPr b="1"/>
              <a:t>zapewniając wyłanianie przez interesariuszy ich przedstawicieli.</a:t>
            </a:r>
          </a:p>
        </p:txBody>
      </p:sp>
    </p:spTree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/>
          <p:nvPr/>
        </p:nvSpPr>
        <p:spPr>
          <a:xfrm>
            <a:off x="428624" y="1214436"/>
            <a:ext cx="8286751" cy="1590"/>
          </a:xfrm>
          <a:prstGeom prst="line">
            <a:avLst/>
          </a:prstGeom>
          <a:ln>
            <a:solidFill>
              <a:srgbClr val="A7C539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9" name="Shape 119"/>
          <p:cNvSpPr/>
          <p:nvPr/>
        </p:nvSpPr>
        <p:spPr>
          <a:xfrm>
            <a:off x="468312" y="5805486"/>
            <a:ext cx="8286751" cy="1590"/>
          </a:xfrm>
          <a:prstGeom prst="line">
            <a:avLst/>
          </a:prstGeom>
          <a:ln>
            <a:solidFill>
              <a:srgbClr val="147CC1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120" name="Rysunek1.jpg" descr="C:\Documents and Settings\D.Potrubacz\Pulpit\Rysunek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57187" y="285750"/>
            <a:ext cx="2428876" cy="663575"/>
          </a:xfrm>
          <a:prstGeom prst="rect">
            <a:avLst/>
          </a:prstGeom>
          <a:ln w="12700">
            <a:miter lim="400000"/>
          </a:ln>
        </p:spPr>
      </p:pic>
      <p:sp>
        <p:nvSpPr>
          <p:cNvPr id="121" name="Shape 121"/>
          <p:cNvSpPr/>
          <p:nvPr/>
        </p:nvSpPr>
        <p:spPr>
          <a:xfrm>
            <a:off x="5651500" y="738187"/>
            <a:ext cx="2531527" cy="332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 b="1" i="1">
                <a:solidFill>
                  <a:srgbClr val="0070C0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Komitet Rewitalizacji</a:t>
            </a:r>
          </a:p>
        </p:txBody>
      </p:sp>
      <p:sp>
        <p:nvSpPr>
          <p:cNvPr id="122" name="Shape 122"/>
          <p:cNvSpPr/>
          <p:nvPr/>
        </p:nvSpPr>
        <p:spPr>
          <a:xfrm>
            <a:off x="1042987" y="1557337"/>
            <a:ext cx="7394576" cy="3710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sz="1600">
                <a:latin typeface="Verdana"/>
                <a:ea typeface="Verdana"/>
                <a:cs typeface="Verdana"/>
                <a:sym typeface="Verdana"/>
              </a:defRPr>
            </a:pPr>
            <a:r>
              <a:t>Uchwała rady gminy o zasadach wyznaczania składu i zasadach działania KR – poprzedzona konsultacjami</a:t>
            </a:r>
          </a:p>
          <a:p>
            <a:pPr>
              <a:defRPr sz="1600">
                <a:latin typeface="Verdana"/>
                <a:ea typeface="Verdana"/>
                <a:cs typeface="Verdana"/>
                <a:sym typeface="Verdana"/>
              </a:defRPr>
            </a:pPr>
            <a:endParaRPr/>
          </a:p>
          <a:p>
            <a:pPr>
              <a:defRPr sz="1600">
                <a:latin typeface="Verdana"/>
                <a:ea typeface="Verdana"/>
                <a:cs typeface="Verdana"/>
                <a:sym typeface="Verdana"/>
              </a:defRPr>
            </a:pPr>
            <a:endParaRPr/>
          </a:p>
          <a:p>
            <a:pPr>
              <a:defRPr sz="1600">
                <a:latin typeface="Verdana"/>
                <a:ea typeface="Verdana"/>
                <a:cs typeface="Verdana"/>
                <a:sym typeface="Verdana"/>
              </a:defRPr>
            </a:pPr>
            <a:endParaRPr/>
          </a:p>
          <a:p>
            <a:pPr algn="ctr">
              <a:defRPr sz="1600">
                <a:latin typeface="Verdana"/>
                <a:ea typeface="Verdana"/>
                <a:cs typeface="Verdana"/>
                <a:sym typeface="Verdana"/>
              </a:defRPr>
            </a:pPr>
            <a:r>
              <a:t>Powołanie przez wójta/burmistrza/prezydenta miasta </a:t>
            </a:r>
            <a:br/>
            <a:r>
              <a:t>Komitetu Rewitalizacji</a:t>
            </a:r>
          </a:p>
          <a:p>
            <a:pPr>
              <a:defRPr sz="1600">
                <a:latin typeface="Verdana"/>
                <a:ea typeface="Verdana"/>
                <a:cs typeface="Verdana"/>
                <a:sym typeface="Verdana"/>
              </a:defRPr>
            </a:pPr>
            <a:endParaRPr/>
          </a:p>
          <a:p>
            <a:pPr algn="just">
              <a:defRPr sz="1600">
                <a:latin typeface="Verdana"/>
                <a:ea typeface="Verdana"/>
                <a:cs typeface="Verdana"/>
                <a:sym typeface="Verdana"/>
              </a:defRPr>
            </a:pPr>
            <a:endParaRPr/>
          </a:p>
          <a:p>
            <a:pPr algn="just">
              <a:defRPr sz="1600">
                <a:latin typeface="Verdana"/>
                <a:ea typeface="Verdana"/>
                <a:cs typeface="Verdana"/>
                <a:sym typeface="Verdana"/>
              </a:defRPr>
            </a:pPr>
            <a:r>
              <a:t>Przedstawiciele gminy i jej jednostek w KR są wyłączani z głosowań dot. stanowisk wobec dokumentów opracowanych przez wójta/ burmistrza/ prezydenta miasta</a:t>
            </a:r>
          </a:p>
          <a:p>
            <a:pPr algn="just">
              <a:defRPr sz="1600">
                <a:latin typeface="Verdana"/>
                <a:ea typeface="Verdana"/>
                <a:cs typeface="Verdana"/>
                <a:sym typeface="Verdana"/>
              </a:defRPr>
            </a:pPr>
            <a:endParaRPr/>
          </a:p>
          <a:p>
            <a:pPr algn="just">
              <a:defRPr sz="1600">
                <a:latin typeface="Verdana"/>
                <a:ea typeface="Verdana"/>
                <a:cs typeface="Verdana"/>
                <a:sym typeface="Verdana"/>
              </a:defRPr>
            </a:pPr>
            <a:r>
              <a:t>Komitet opiniuje ocenę aktualności i stopnia realizacji GPR (opracowywaną przez wójta co najmniej raz na 3 lata)</a:t>
            </a:r>
          </a:p>
        </p:txBody>
      </p:sp>
      <p:sp>
        <p:nvSpPr>
          <p:cNvPr id="123" name="Shape 123"/>
          <p:cNvSpPr/>
          <p:nvPr/>
        </p:nvSpPr>
        <p:spPr>
          <a:xfrm rot="5400000">
            <a:off x="4333875" y="2243137"/>
            <a:ext cx="476250" cy="403226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70C0"/>
          </a:solidFill>
          <a:ln w="25400">
            <a:solidFill>
              <a:srgbClr val="0070C0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</p:spTree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/>
          <p:nvPr/>
        </p:nvSpPr>
        <p:spPr>
          <a:xfrm>
            <a:off x="428624" y="1214436"/>
            <a:ext cx="8286751" cy="1590"/>
          </a:xfrm>
          <a:prstGeom prst="line">
            <a:avLst/>
          </a:prstGeom>
          <a:ln>
            <a:solidFill>
              <a:srgbClr val="A7C539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6" name="Shape 126"/>
          <p:cNvSpPr/>
          <p:nvPr/>
        </p:nvSpPr>
        <p:spPr>
          <a:xfrm>
            <a:off x="468312" y="5805486"/>
            <a:ext cx="8286751" cy="1590"/>
          </a:xfrm>
          <a:prstGeom prst="line">
            <a:avLst/>
          </a:prstGeom>
          <a:ln>
            <a:solidFill>
              <a:srgbClr val="147CC1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127" name="Rysunek1.jpg" descr="C:\Documents and Settings\D.Potrubacz\Pulpit\Rysunek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57187" y="285750"/>
            <a:ext cx="2428876" cy="663575"/>
          </a:xfrm>
          <a:prstGeom prst="rect">
            <a:avLst/>
          </a:prstGeom>
          <a:ln w="12700">
            <a:miter lim="400000"/>
          </a:ln>
        </p:spPr>
      </p:pic>
      <p:sp>
        <p:nvSpPr>
          <p:cNvPr id="128" name="Shape 128"/>
          <p:cNvSpPr/>
          <p:nvPr/>
        </p:nvSpPr>
        <p:spPr>
          <a:xfrm>
            <a:off x="3470275" y="779462"/>
            <a:ext cx="5145048" cy="332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 b="1" i="1">
                <a:solidFill>
                  <a:srgbClr val="0070C0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Obszar zdegradowany / obszar rewitalizacji</a:t>
            </a:r>
          </a:p>
        </p:txBody>
      </p:sp>
      <p:sp>
        <p:nvSpPr>
          <p:cNvPr id="129" name="Shape 129"/>
          <p:cNvSpPr/>
          <p:nvPr/>
        </p:nvSpPr>
        <p:spPr>
          <a:xfrm>
            <a:off x="914400" y="2565400"/>
            <a:ext cx="7394575" cy="16535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>
                <a:latin typeface="Verdana"/>
                <a:ea typeface="Verdana"/>
                <a:cs typeface="Verdana"/>
                <a:sym typeface="Verdana"/>
              </a:defRPr>
            </a:pPr>
            <a:r>
              <a:t>Obszar zdegradowany oraz obszar rewitalizacji </a:t>
            </a:r>
          </a:p>
          <a:p>
            <a:pPr algn="ctr">
              <a:defRPr>
                <a:latin typeface="Verdana"/>
                <a:ea typeface="Verdana"/>
                <a:cs typeface="Verdana"/>
                <a:sym typeface="Verdana"/>
              </a:defRPr>
            </a:pPr>
            <a:endParaRPr/>
          </a:p>
          <a:p>
            <a:pPr algn="ctr">
              <a:defRPr b="1">
                <a:latin typeface="Verdana"/>
                <a:ea typeface="Verdana"/>
                <a:cs typeface="Verdana"/>
                <a:sym typeface="Verdana"/>
              </a:defRPr>
            </a:pPr>
            <a:r>
              <a:t>wyznaczane są w drodze uchwały przez radę gminy</a:t>
            </a:r>
          </a:p>
          <a:p>
            <a:pPr algn="ctr">
              <a:defRPr>
                <a:latin typeface="Verdana"/>
                <a:ea typeface="Verdana"/>
                <a:cs typeface="Verdana"/>
                <a:sym typeface="Verdana"/>
              </a:defRPr>
            </a:pPr>
            <a:r>
              <a:t>z własnej inicjatywy lub na wniosek wójta/burmistrza/prezydenta miasta</a:t>
            </a:r>
          </a:p>
        </p:txBody>
      </p:sp>
    </p:spTree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/>
          <p:nvPr/>
        </p:nvSpPr>
        <p:spPr>
          <a:xfrm>
            <a:off x="428624" y="1214436"/>
            <a:ext cx="8286751" cy="1590"/>
          </a:xfrm>
          <a:prstGeom prst="line">
            <a:avLst/>
          </a:prstGeom>
          <a:ln>
            <a:solidFill>
              <a:srgbClr val="A7C539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32" name="Shape 132"/>
          <p:cNvSpPr/>
          <p:nvPr/>
        </p:nvSpPr>
        <p:spPr>
          <a:xfrm>
            <a:off x="468312" y="5805486"/>
            <a:ext cx="8286751" cy="1590"/>
          </a:xfrm>
          <a:prstGeom prst="line">
            <a:avLst/>
          </a:prstGeom>
          <a:ln>
            <a:solidFill>
              <a:srgbClr val="147CC1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33" name="Shape 133"/>
          <p:cNvSpPr/>
          <p:nvPr/>
        </p:nvSpPr>
        <p:spPr>
          <a:xfrm>
            <a:off x="979487" y="1341437"/>
            <a:ext cx="7185026" cy="4091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algn="just">
              <a:defRPr sz="1600" b="1">
                <a:latin typeface="Verdana"/>
                <a:ea typeface="Verdana"/>
                <a:cs typeface="Verdana"/>
                <a:sym typeface="Verdana"/>
              </a:defRPr>
            </a:pPr>
            <a:r>
              <a:t>Obszar zdegradowany</a:t>
            </a:r>
            <a:r>
              <a:rPr b="0"/>
              <a:t>:</a:t>
            </a:r>
          </a:p>
          <a:p>
            <a:pPr algn="just">
              <a:defRPr sz="1000">
                <a:latin typeface="Verdana"/>
                <a:ea typeface="Verdana"/>
                <a:cs typeface="Verdana"/>
                <a:sym typeface="Verdana"/>
              </a:defRPr>
            </a:pPr>
            <a:endParaRPr b="0"/>
          </a:p>
          <a:p>
            <a:pPr algn="just">
              <a:defRPr sz="1600">
                <a:latin typeface="Verdana"/>
                <a:ea typeface="Verdana"/>
                <a:cs typeface="Verdana"/>
                <a:sym typeface="Verdana"/>
              </a:defRPr>
            </a:pPr>
            <a:r>
              <a:t>Obszar gminy znajdujący się w stanie kryzysowym z powodu koncentracji negatywnych zjawisk społecznych, w szczególności bezrobocia, ubóstwa, przestępczości, niskiego poziomu edukacji lub kapitału społecznego, a także niewystarczającego poziomu uczestnictwa w życiu publicznym i kulturalnym, </a:t>
            </a:r>
            <a:r>
              <a:rPr u="sng"/>
              <a:t>na którym występuje ponadto jedno z niżej wymienionych negatywnych zjawisk</a:t>
            </a:r>
            <a:r>
              <a:t>:</a:t>
            </a:r>
            <a:endParaRPr sz="800"/>
          </a:p>
          <a:p>
            <a:pPr algn="just">
              <a:buSzPct val="100000"/>
              <a:buFont typeface="Arial"/>
              <a:buChar char="•"/>
              <a:defRPr sz="1400">
                <a:latin typeface="Verdana"/>
                <a:ea typeface="Verdana"/>
                <a:cs typeface="Verdana"/>
                <a:sym typeface="Verdana"/>
              </a:defRPr>
            </a:pPr>
            <a:r>
              <a:t>gospodarczych (m.in. niski stopień przedsiębiorczości, słaba kondycja lokalnych przedsiębiorstw);</a:t>
            </a:r>
          </a:p>
          <a:p>
            <a:pPr algn="just">
              <a:buSzPct val="100000"/>
              <a:buFont typeface="Arial"/>
              <a:buChar char="•"/>
              <a:defRPr sz="1400">
                <a:latin typeface="Verdana"/>
                <a:ea typeface="Verdana"/>
                <a:cs typeface="Verdana"/>
                <a:sym typeface="Verdana"/>
              </a:defRPr>
            </a:pPr>
            <a:r>
              <a:t>środowiskowych (m.in. przekroczenia standardów jakości środowiska, obecność niebezpiecznych odpadów);</a:t>
            </a:r>
          </a:p>
          <a:p>
            <a:pPr algn="just">
              <a:buSzPct val="100000"/>
              <a:buFont typeface="Arial"/>
              <a:buChar char="•"/>
              <a:defRPr sz="1400">
                <a:latin typeface="Verdana"/>
                <a:ea typeface="Verdana"/>
                <a:cs typeface="Verdana"/>
                <a:sym typeface="Verdana"/>
              </a:defRPr>
            </a:pPr>
            <a:r>
              <a:t>przestrzenno-funkcjonalnych (m.in. niewystarczające wyposażenie </a:t>
            </a:r>
            <a:br/>
            <a:r>
              <a:t>w infrastrukturę techniczną i społeczną lub jej zły stan techniczny, brak dostępu do podstawowych usług, niski poziom obsługi komunikacyjnej);</a:t>
            </a:r>
          </a:p>
          <a:p>
            <a:pPr algn="just">
              <a:buSzPct val="100000"/>
              <a:buFont typeface="Arial"/>
              <a:buChar char="•"/>
              <a:defRPr sz="1400">
                <a:latin typeface="Verdana"/>
                <a:ea typeface="Verdana"/>
                <a:cs typeface="Verdana"/>
                <a:sym typeface="Verdana"/>
              </a:defRPr>
            </a:pPr>
            <a:r>
              <a:t>technicznych (m.in. degradacja stanu technicznego obiektów budowlanych, brak rozwiązań technicznych umożliwiających efektywne korzystanie z obiektów budowlanych).</a:t>
            </a:r>
          </a:p>
        </p:txBody>
      </p:sp>
      <p:pic>
        <p:nvPicPr>
          <p:cNvPr id="134" name="Rysunek1.jpg" descr="C:\Documents and Settings\D.Potrubacz\Pulpit\Rysunek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57187" y="285750"/>
            <a:ext cx="2428876" cy="663575"/>
          </a:xfrm>
          <a:prstGeom prst="rect">
            <a:avLst/>
          </a:prstGeom>
          <a:ln w="12700">
            <a:miter lim="400000"/>
          </a:ln>
        </p:spPr>
      </p:pic>
      <p:sp>
        <p:nvSpPr>
          <p:cNvPr id="135" name="Shape 135"/>
          <p:cNvSpPr/>
          <p:nvPr/>
        </p:nvSpPr>
        <p:spPr>
          <a:xfrm>
            <a:off x="5435600" y="779462"/>
            <a:ext cx="2706648" cy="332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 b="1" i="1">
                <a:solidFill>
                  <a:srgbClr val="0070C0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Obszar zdegradowany </a:t>
            </a: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/>
        </p:nvSpPr>
        <p:spPr>
          <a:xfrm>
            <a:off x="468312" y="1191576"/>
            <a:ext cx="8286751" cy="1590"/>
          </a:xfrm>
          <a:prstGeom prst="line">
            <a:avLst/>
          </a:prstGeom>
          <a:ln>
            <a:solidFill>
              <a:srgbClr val="A7C539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9" name="Shape 39"/>
          <p:cNvSpPr/>
          <p:nvPr/>
        </p:nvSpPr>
        <p:spPr>
          <a:xfrm>
            <a:off x="468312" y="5805486"/>
            <a:ext cx="8286751" cy="1590"/>
          </a:xfrm>
          <a:prstGeom prst="line">
            <a:avLst/>
          </a:prstGeom>
          <a:ln>
            <a:solidFill>
              <a:srgbClr val="147CC1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40" name="Rysunek1.jpg" descr="C:\Documents and Settings\D.Potrubacz\Pulpit\Rysunek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57187" y="285750"/>
            <a:ext cx="2428876" cy="663575"/>
          </a:xfrm>
          <a:prstGeom prst="rect">
            <a:avLst/>
          </a:prstGeom>
          <a:ln w="12700">
            <a:miter lim="400000"/>
          </a:ln>
        </p:spPr>
      </p:pic>
      <p:sp>
        <p:nvSpPr>
          <p:cNvPr id="41" name="Shape 41"/>
          <p:cNvSpPr/>
          <p:nvPr/>
        </p:nvSpPr>
        <p:spPr>
          <a:xfrm>
            <a:off x="4043362" y="547687"/>
            <a:ext cx="4572001" cy="5847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r>
              <a:rPr lang="pl-PL" sz="1600" b="1" i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Rewitalizacja jako odpowiedź na kryzys miast</a:t>
            </a:r>
            <a:endParaRPr lang="pl-PL" sz="16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2" name="image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-309751" y="1872001"/>
            <a:ext cx="9394805" cy="423115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/>
          <p:nvPr/>
        </p:nvSpPr>
        <p:spPr>
          <a:xfrm>
            <a:off x="428624" y="1214436"/>
            <a:ext cx="8286751" cy="1590"/>
          </a:xfrm>
          <a:prstGeom prst="line">
            <a:avLst/>
          </a:prstGeom>
          <a:ln>
            <a:solidFill>
              <a:srgbClr val="A7C539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38" name="Shape 138"/>
          <p:cNvSpPr/>
          <p:nvPr/>
        </p:nvSpPr>
        <p:spPr>
          <a:xfrm>
            <a:off x="468312" y="5805486"/>
            <a:ext cx="8286751" cy="1590"/>
          </a:xfrm>
          <a:prstGeom prst="line">
            <a:avLst/>
          </a:prstGeom>
          <a:ln>
            <a:solidFill>
              <a:srgbClr val="147CC1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39" name="Shape 139"/>
          <p:cNvSpPr/>
          <p:nvPr/>
        </p:nvSpPr>
        <p:spPr>
          <a:xfrm>
            <a:off x="979487" y="1773237"/>
            <a:ext cx="7185026" cy="3139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algn="just">
              <a:defRPr sz="1600" b="1">
                <a:latin typeface="Verdana"/>
                <a:ea typeface="Verdana"/>
                <a:cs typeface="Verdana"/>
                <a:sym typeface="Verdana"/>
              </a:defRPr>
            </a:pPr>
            <a:r>
              <a:t>Obszar rewitalizacji</a:t>
            </a:r>
            <a:r>
              <a:rPr b="0"/>
              <a:t>:</a:t>
            </a:r>
          </a:p>
          <a:p>
            <a:pPr algn="just">
              <a:defRPr sz="1000">
                <a:latin typeface="Verdana"/>
                <a:ea typeface="Verdana"/>
                <a:cs typeface="Verdana"/>
                <a:sym typeface="Verdana"/>
              </a:defRPr>
            </a:pPr>
            <a:endParaRPr b="0"/>
          </a:p>
          <a:p>
            <a:pPr algn="just">
              <a:defRPr sz="1600">
                <a:latin typeface="Verdana"/>
                <a:ea typeface="Verdana"/>
                <a:cs typeface="Verdana"/>
                <a:sym typeface="Verdana"/>
              </a:defRPr>
            </a:pPr>
            <a:r>
              <a:t>Obszar obejmujący całość lub część obszaru zdegradowanego, cechujący się szczególną koncentracją negatywnych zjawisk społecznych, na którym z uwagi na istotne znaczenie dla rozwoju lokalnego gmina zamierza prowadzić rewitalizację. </a:t>
            </a:r>
          </a:p>
          <a:p>
            <a:pPr algn="just">
              <a:defRPr sz="1600">
                <a:latin typeface="Verdana"/>
                <a:ea typeface="Verdana"/>
                <a:cs typeface="Verdana"/>
                <a:sym typeface="Verdana"/>
              </a:defRPr>
            </a:pPr>
            <a:endParaRPr/>
          </a:p>
          <a:p>
            <a:pPr algn="just">
              <a:defRPr sz="1600">
                <a:latin typeface="Verdana"/>
                <a:ea typeface="Verdana"/>
                <a:cs typeface="Verdana"/>
                <a:sym typeface="Verdana"/>
              </a:defRPr>
            </a:pPr>
            <a:endParaRPr/>
          </a:p>
          <a:p>
            <a:pPr algn="just">
              <a:defRPr sz="1600" b="1">
                <a:latin typeface="Verdana"/>
                <a:ea typeface="Verdana"/>
                <a:cs typeface="Verdana"/>
                <a:sym typeface="Verdana"/>
              </a:defRPr>
            </a:pPr>
            <a:r>
              <a:t>UWAGA:</a:t>
            </a:r>
          </a:p>
          <a:p>
            <a:pPr algn="just">
              <a:defRPr sz="1600">
                <a:latin typeface="Verdana"/>
                <a:ea typeface="Verdana"/>
                <a:cs typeface="Verdana"/>
                <a:sym typeface="Verdana"/>
              </a:defRPr>
            </a:pPr>
            <a:r>
              <a:t>Obszar ten może być podzielony na podobszary, również takie, które nie mają wspólnych granic, ale nie może być:</a:t>
            </a:r>
          </a:p>
          <a:p>
            <a:pPr algn="just">
              <a:buSzPct val="100000"/>
              <a:buFont typeface="Arial"/>
              <a:buChar char="•"/>
              <a:defRPr sz="1600">
                <a:latin typeface="Verdana"/>
                <a:ea typeface="Verdana"/>
                <a:cs typeface="Verdana"/>
                <a:sym typeface="Verdana"/>
              </a:defRPr>
            </a:pPr>
            <a:r>
              <a:t>większy niż 20% powierzchni gminy;</a:t>
            </a:r>
          </a:p>
          <a:p>
            <a:pPr algn="just">
              <a:buSzPct val="100000"/>
              <a:buFont typeface="Arial"/>
              <a:buChar char="•"/>
              <a:defRPr sz="1600">
                <a:latin typeface="Verdana"/>
                <a:ea typeface="Verdana"/>
                <a:cs typeface="Verdana"/>
                <a:sym typeface="Verdana"/>
              </a:defRPr>
            </a:pPr>
            <a:r>
              <a:t>zamieszkały przez więcej niż 30% liczby mieszkańców gminy.</a:t>
            </a:r>
          </a:p>
        </p:txBody>
      </p:sp>
      <p:pic>
        <p:nvPicPr>
          <p:cNvPr id="140" name="Rysunek1.jpg" descr="C:\Documents and Settings\D.Potrubacz\Pulpit\Rysunek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57187" y="285750"/>
            <a:ext cx="2428876" cy="663575"/>
          </a:xfrm>
          <a:prstGeom prst="rect">
            <a:avLst/>
          </a:prstGeom>
          <a:ln w="12700">
            <a:miter lim="400000"/>
          </a:ln>
        </p:spPr>
      </p:pic>
      <p:sp>
        <p:nvSpPr>
          <p:cNvPr id="141" name="Shape 141"/>
          <p:cNvSpPr/>
          <p:nvPr/>
        </p:nvSpPr>
        <p:spPr>
          <a:xfrm>
            <a:off x="5695950" y="779462"/>
            <a:ext cx="2366427" cy="332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 b="1" i="1">
                <a:solidFill>
                  <a:srgbClr val="0070C0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Obszar rewitalizacji</a:t>
            </a:r>
          </a:p>
        </p:txBody>
      </p:sp>
    </p:spTree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/>
          <p:nvPr/>
        </p:nvSpPr>
        <p:spPr>
          <a:xfrm>
            <a:off x="428624" y="1214436"/>
            <a:ext cx="8286751" cy="1590"/>
          </a:xfrm>
          <a:prstGeom prst="line">
            <a:avLst/>
          </a:prstGeom>
          <a:ln>
            <a:solidFill>
              <a:srgbClr val="A7C539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44" name="Shape 144"/>
          <p:cNvSpPr/>
          <p:nvPr/>
        </p:nvSpPr>
        <p:spPr>
          <a:xfrm>
            <a:off x="468312" y="5805486"/>
            <a:ext cx="8286751" cy="1590"/>
          </a:xfrm>
          <a:prstGeom prst="line">
            <a:avLst/>
          </a:prstGeom>
          <a:ln>
            <a:solidFill>
              <a:srgbClr val="147CC1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45" name="Shape 145"/>
          <p:cNvSpPr/>
          <p:nvPr/>
        </p:nvSpPr>
        <p:spPr>
          <a:xfrm>
            <a:off x="974725" y="1557337"/>
            <a:ext cx="7186613" cy="3863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algn="just">
              <a:defRPr sz="1600" b="1">
                <a:latin typeface="Verdana"/>
                <a:ea typeface="Verdana"/>
                <a:cs typeface="Verdana"/>
                <a:sym typeface="Verdana"/>
              </a:defRPr>
            </a:pPr>
            <a:r>
              <a:t>Wniosek o wyznaczenie obszaru zdegradowanego (OZ) </a:t>
            </a:r>
            <a:br/>
            <a:r>
              <a:t>i obszaru rewitalizacji (OR):</a:t>
            </a:r>
          </a:p>
          <a:p>
            <a:pPr algn="just">
              <a:defRPr sz="1000">
                <a:latin typeface="Verdana"/>
                <a:ea typeface="Verdana"/>
                <a:cs typeface="Verdana"/>
                <a:sym typeface="Verdana"/>
              </a:defRPr>
            </a:pPr>
            <a:endParaRPr/>
          </a:p>
          <a:p>
            <a:pPr algn="just">
              <a:buSzPct val="100000"/>
              <a:buChar char="-"/>
              <a:defRPr sz="1600">
                <a:latin typeface="Verdana"/>
                <a:ea typeface="Verdana"/>
                <a:cs typeface="Verdana"/>
                <a:sym typeface="Verdana"/>
              </a:defRPr>
            </a:pPr>
            <a:r>
              <a:t>zawiera mapę tych obszarów w skali co najmniej 1:5000;</a:t>
            </a:r>
          </a:p>
          <a:p>
            <a:pPr algn="just">
              <a:buSzPct val="100000"/>
              <a:buChar char="-"/>
              <a:defRPr sz="1600">
                <a:latin typeface="Verdana"/>
                <a:ea typeface="Verdana"/>
                <a:cs typeface="Verdana"/>
                <a:sym typeface="Verdana"/>
              </a:defRPr>
            </a:pPr>
            <a:r>
              <a:t>posiada załącznik w postaci diagnozy potwierdzającej spełnienie przez OZ i OR przesłanek ich wyznaczenia;</a:t>
            </a:r>
          </a:p>
          <a:p>
            <a:pPr algn="just">
              <a:buSzPct val="100000"/>
              <a:buChar char="-"/>
              <a:defRPr sz="1600">
                <a:latin typeface="Verdana"/>
                <a:ea typeface="Verdana"/>
                <a:cs typeface="Verdana"/>
                <a:sym typeface="Verdana"/>
              </a:defRPr>
            </a:pPr>
            <a:r>
              <a:t>jego złożenie poprzedzone jest konsultacjami społecznymi projektu uchwały wyznaczającej OZ i OR.</a:t>
            </a:r>
          </a:p>
          <a:p>
            <a:pPr algn="just">
              <a:defRPr sz="1600">
                <a:latin typeface="Verdana"/>
                <a:ea typeface="Verdana"/>
                <a:cs typeface="Verdana"/>
                <a:sym typeface="Verdana"/>
              </a:defRPr>
            </a:pPr>
            <a:endParaRPr/>
          </a:p>
          <a:p>
            <a:pPr algn="just">
              <a:defRPr sz="1600" b="1">
                <a:latin typeface="Verdana"/>
                <a:ea typeface="Verdana"/>
                <a:cs typeface="Verdana"/>
                <a:sym typeface="Verdana"/>
              </a:defRPr>
            </a:pPr>
            <a:r>
              <a:t>UWAGA:</a:t>
            </a:r>
          </a:p>
          <a:p>
            <a:pPr algn="just">
              <a:defRPr sz="1600">
                <a:latin typeface="Verdana"/>
                <a:ea typeface="Verdana"/>
                <a:cs typeface="Verdana"/>
                <a:sym typeface="Verdana"/>
              </a:defRPr>
            </a:pPr>
            <a:r>
              <a:t>Jeżeli w studium uwarunkowań i kierunków zagospodarowania przestrzennego gminy lub innym dokumencie strategicznym dotyczącym rozwoju gminy, przyjętym uchwałą rady gminy, określono obszary charakteryzujące się cechami OZ lub OR, dopuszcza się podjęcie uchwały w sprawie wyznaczenia OZ i OR bez konieczności sporządzania i załączenia do wniosku diagnozy.</a:t>
            </a:r>
          </a:p>
        </p:txBody>
      </p:sp>
      <p:pic>
        <p:nvPicPr>
          <p:cNvPr id="146" name="Rysunek1.jpg" descr="C:\Documents and Settings\D.Potrubacz\Pulpit\Rysunek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57187" y="285750"/>
            <a:ext cx="2428876" cy="663575"/>
          </a:xfrm>
          <a:prstGeom prst="rect">
            <a:avLst/>
          </a:prstGeom>
          <a:ln w="12700">
            <a:miter lim="400000"/>
          </a:ln>
        </p:spPr>
      </p:pic>
      <p:sp>
        <p:nvSpPr>
          <p:cNvPr id="147" name="Shape 147"/>
          <p:cNvSpPr/>
          <p:nvPr/>
        </p:nvSpPr>
        <p:spPr>
          <a:xfrm>
            <a:off x="5651500" y="779462"/>
            <a:ext cx="2515156" cy="332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 b="1" i="1">
                <a:solidFill>
                  <a:srgbClr val="0070C0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Wyznaczenie OZ i OR</a:t>
            </a:r>
          </a:p>
        </p:txBody>
      </p:sp>
    </p:spTree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/>
          <p:nvPr/>
        </p:nvSpPr>
        <p:spPr>
          <a:xfrm>
            <a:off x="428624" y="1214436"/>
            <a:ext cx="8286751" cy="1590"/>
          </a:xfrm>
          <a:prstGeom prst="line">
            <a:avLst/>
          </a:prstGeom>
          <a:ln>
            <a:solidFill>
              <a:srgbClr val="A7C539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50" name="Shape 150"/>
          <p:cNvSpPr/>
          <p:nvPr/>
        </p:nvSpPr>
        <p:spPr>
          <a:xfrm>
            <a:off x="468312" y="5805486"/>
            <a:ext cx="8286751" cy="1590"/>
          </a:xfrm>
          <a:prstGeom prst="line">
            <a:avLst/>
          </a:prstGeom>
          <a:ln>
            <a:solidFill>
              <a:srgbClr val="147CC1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51" name="Shape 151"/>
          <p:cNvSpPr/>
          <p:nvPr/>
        </p:nvSpPr>
        <p:spPr>
          <a:xfrm>
            <a:off x="1019175" y="2300287"/>
            <a:ext cx="7186613" cy="2326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>
                <a:latin typeface="Verdana"/>
                <a:ea typeface="Verdana"/>
                <a:cs typeface="Verdana"/>
                <a:sym typeface="Verdana"/>
              </a:defRPr>
            </a:pPr>
            <a:r>
              <a:t>Dla wyznaczonego obszaru rewitalizacji sporządzany jest </a:t>
            </a:r>
            <a:br/>
            <a:r>
              <a:t>i przyjmowany przez radę gminy w drodze uchwały</a:t>
            </a:r>
          </a:p>
          <a:p>
            <a:pPr algn="ctr">
              <a:defRPr>
                <a:latin typeface="Verdana"/>
                <a:ea typeface="Verdana"/>
                <a:cs typeface="Verdana"/>
                <a:sym typeface="Verdana"/>
              </a:defRPr>
            </a:pPr>
            <a:r>
              <a:t/>
            </a:r>
            <a:br/>
            <a:r>
              <a:rPr b="1"/>
              <a:t>Gminny program rewitalizacji (GPR)</a:t>
            </a:r>
          </a:p>
          <a:p>
            <a:pPr algn="just">
              <a:defRPr>
                <a:latin typeface="Verdana"/>
                <a:ea typeface="Verdana"/>
                <a:cs typeface="Verdana"/>
                <a:sym typeface="Verdana"/>
              </a:defRPr>
            </a:pPr>
            <a:endParaRPr b="1"/>
          </a:p>
          <a:p>
            <a:pPr algn="just">
              <a:defRPr>
                <a:latin typeface="Verdana"/>
                <a:ea typeface="Verdana"/>
                <a:cs typeface="Verdana"/>
                <a:sym typeface="Verdana"/>
              </a:defRPr>
            </a:pPr>
            <a:endParaRPr b="1"/>
          </a:p>
          <a:p>
            <a:pPr algn="just">
              <a:defRPr>
                <a:latin typeface="Verdana"/>
                <a:ea typeface="Verdana"/>
                <a:cs typeface="Verdana"/>
                <a:sym typeface="Verdana"/>
              </a:defRPr>
            </a:pPr>
            <a:endParaRPr b="1"/>
          </a:p>
          <a:p>
            <a:pPr algn="ctr">
              <a:defRPr>
                <a:latin typeface="Verdana"/>
                <a:ea typeface="Verdana"/>
                <a:cs typeface="Verdana"/>
                <a:sym typeface="Verdana"/>
              </a:defRPr>
            </a:pPr>
            <a:r>
              <a:t>- GPR nie stanowi aktu prawa miejscowego -</a:t>
            </a:r>
          </a:p>
        </p:txBody>
      </p:sp>
      <p:pic>
        <p:nvPicPr>
          <p:cNvPr id="152" name="Rysunek1.jpg" descr="C:\Documents and Settings\D.Potrubacz\Pulpit\Rysunek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57187" y="285750"/>
            <a:ext cx="2428876" cy="663575"/>
          </a:xfrm>
          <a:prstGeom prst="rect">
            <a:avLst/>
          </a:prstGeom>
          <a:ln w="12700">
            <a:miter lim="400000"/>
          </a:ln>
        </p:spPr>
      </p:pic>
      <p:sp>
        <p:nvSpPr>
          <p:cNvPr id="153" name="Shape 153"/>
          <p:cNvSpPr/>
          <p:nvPr/>
        </p:nvSpPr>
        <p:spPr>
          <a:xfrm>
            <a:off x="5146675" y="779462"/>
            <a:ext cx="3489782" cy="332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 b="1" i="1">
                <a:solidFill>
                  <a:srgbClr val="0070C0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Gminny program rewitalizacji</a:t>
            </a:r>
          </a:p>
        </p:txBody>
      </p:sp>
    </p:spTree>
  </p:cSld>
  <p:clrMapOvr>
    <a:masterClrMapping/>
  </p:clrMapOvr>
  <p:transition spd="slow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/>
          <p:nvPr/>
        </p:nvSpPr>
        <p:spPr>
          <a:xfrm>
            <a:off x="428624" y="1214436"/>
            <a:ext cx="8286751" cy="1590"/>
          </a:xfrm>
          <a:prstGeom prst="line">
            <a:avLst/>
          </a:prstGeom>
          <a:ln>
            <a:solidFill>
              <a:srgbClr val="A7C539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56" name="Shape 156"/>
          <p:cNvSpPr/>
          <p:nvPr/>
        </p:nvSpPr>
        <p:spPr>
          <a:xfrm>
            <a:off x="468312" y="5805486"/>
            <a:ext cx="8286751" cy="1590"/>
          </a:xfrm>
          <a:prstGeom prst="line">
            <a:avLst/>
          </a:prstGeom>
          <a:ln>
            <a:solidFill>
              <a:srgbClr val="147CC1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157" name="Rysunek1.jpg" descr="C:\Documents and Settings\D.Potrubacz\Pulpit\Rysunek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57187" y="285750"/>
            <a:ext cx="2428876" cy="663575"/>
          </a:xfrm>
          <a:prstGeom prst="rect">
            <a:avLst/>
          </a:prstGeom>
          <a:ln w="12700">
            <a:miter lim="400000"/>
          </a:ln>
        </p:spPr>
      </p:pic>
      <p:sp>
        <p:nvSpPr>
          <p:cNvPr id="158" name="Shape 158"/>
          <p:cNvSpPr/>
          <p:nvPr/>
        </p:nvSpPr>
        <p:spPr>
          <a:xfrm>
            <a:off x="6275387" y="741362"/>
            <a:ext cx="1830349" cy="332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 b="1" i="1">
                <a:solidFill>
                  <a:srgbClr val="0070C0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Zawartość GPR</a:t>
            </a:r>
          </a:p>
        </p:txBody>
      </p:sp>
      <p:grpSp>
        <p:nvGrpSpPr>
          <p:cNvPr id="161" name="Group 161"/>
          <p:cNvGrpSpPr/>
          <p:nvPr/>
        </p:nvGrpSpPr>
        <p:grpSpPr>
          <a:xfrm>
            <a:off x="1116012" y="2009775"/>
            <a:ext cx="3240088" cy="504825"/>
            <a:chOff x="0" y="0"/>
            <a:chExt cx="3240087" cy="504825"/>
          </a:xfrm>
        </p:grpSpPr>
        <p:sp>
          <p:nvSpPr>
            <p:cNvPr id="159" name="Shape 159"/>
            <p:cNvSpPr/>
            <p:nvPr/>
          </p:nvSpPr>
          <p:spPr>
            <a:xfrm>
              <a:off x="0" y="0"/>
              <a:ext cx="3240088" cy="504825"/>
            </a:xfrm>
            <a:prstGeom prst="roundRect">
              <a:avLst>
                <a:gd name="adj" fmla="val 16667"/>
              </a:avLst>
            </a:prstGeom>
            <a:solidFill>
              <a:srgbClr val="C3D69B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2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160" name="Shape 160"/>
            <p:cNvSpPr/>
            <p:nvPr/>
          </p:nvSpPr>
          <p:spPr>
            <a:xfrm>
              <a:off x="24633" y="16192"/>
              <a:ext cx="3190821" cy="472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200">
                  <a:latin typeface="Verdana"/>
                  <a:ea typeface="Verdana"/>
                  <a:cs typeface="Verdana"/>
                  <a:sym typeface="Verdana"/>
                </a:defRPr>
              </a:lvl1pPr>
            </a:lstStyle>
            <a:p>
              <a:r>
                <a:t>Opis powiązań GPR z dokumentami strategicznymi gminy</a:t>
              </a:r>
            </a:p>
          </p:txBody>
        </p:sp>
      </p:grpSp>
      <p:grpSp>
        <p:nvGrpSpPr>
          <p:cNvPr id="164" name="Group 164"/>
          <p:cNvGrpSpPr/>
          <p:nvPr/>
        </p:nvGrpSpPr>
        <p:grpSpPr>
          <a:xfrm>
            <a:off x="1116012" y="1412875"/>
            <a:ext cx="3240088" cy="503238"/>
            <a:chOff x="0" y="0"/>
            <a:chExt cx="3240087" cy="503237"/>
          </a:xfrm>
        </p:grpSpPr>
        <p:sp>
          <p:nvSpPr>
            <p:cNvPr id="162" name="Shape 162"/>
            <p:cNvSpPr/>
            <p:nvPr/>
          </p:nvSpPr>
          <p:spPr>
            <a:xfrm>
              <a:off x="0" y="0"/>
              <a:ext cx="3240088" cy="503238"/>
            </a:xfrm>
            <a:prstGeom prst="roundRect">
              <a:avLst>
                <a:gd name="adj" fmla="val 16667"/>
              </a:avLst>
            </a:prstGeom>
            <a:solidFill>
              <a:srgbClr val="C3D69B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2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163" name="Shape 163"/>
            <p:cNvSpPr/>
            <p:nvPr/>
          </p:nvSpPr>
          <p:spPr>
            <a:xfrm>
              <a:off x="24556" y="110648"/>
              <a:ext cx="3190976" cy="2819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200">
                  <a:latin typeface="Verdana"/>
                  <a:ea typeface="Verdana"/>
                  <a:cs typeface="Verdana"/>
                  <a:sym typeface="Verdana"/>
                </a:defRPr>
              </a:lvl1pPr>
            </a:lstStyle>
            <a:p>
              <a:r>
                <a:t>Szczegółowa diagnoza OR</a:t>
              </a:r>
            </a:p>
          </p:txBody>
        </p:sp>
      </p:grpSp>
      <p:grpSp>
        <p:nvGrpSpPr>
          <p:cNvPr id="167" name="Group 167"/>
          <p:cNvGrpSpPr/>
          <p:nvPr/>
        </p:nvGrpSpPr>
        <p:grpSpPr>
          <a:xfrm>
            <a:off x="4964112" y="1371123"/>
            <a:ext cx="3241676" cy="586741"/>
            <a:chOff x="0" y="0"/>
            <a:chExt cx="3241675" cy="586740"/>
          </a:xfrm>
        </p:grpSpPr>
        <p:sp>
          <p:nvSpPr>
            <p:cNvPr id="165" name="Shape 165"/>
            <p:cNvSpPr/>
            <p:nvPr/>
          </p:nvSpPr>
          <p:spPr>
            <a:xfrm>
              <a:off x="0" y="41751"/>
              <a:ext cx="3241675" cy="503238"/>
            </a:xfrm>
            <a:prstGeom prst="roundRect">
              <a:avLst>
                <a:gd name="adj" fmla="val 16667"/>
              </a:avLst>
            </a:prstGeom>
            <a:solidFill>
              <a:srgbClr val="C3D69B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1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166" name="Shape 166"/>
            <p:cNvSpPr/>
            <p:nvPr/>
          </p:nvSpPr>
          <p:spPr>
            <a:xfrm>
              <a:off x="24556" y="0"/>
              <a:ext cx="3192563" cy="5867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100">
                  <a:latin typeface="Verdana"/>
                  <a:ea typeface="Verdana"/>
                  <a:cs typeface="Verdana"/>
                  <a:sym typeface="Verdana"/>
                </a:defRPr>
              </a:lvl1pPr>
            </a:lstStyle>
            <a:p>
              <a:r>
                <a:t>Opis struktury zarządzania realizacją GPR, wraz ze wskazaniem kosztów i harmonogramem</a:t>
              </a:r>
            </a:p>
          </p:txBody>
        </p:sp>
      </p:grpSp>
      <p:grpSp>
        <p:nvGrpSpPr>
          <p:cNvPr id="170" name="Group 170"/>
          <p:cNvGrpSpPr/>
          <p:nvPr/>
        </p:nvGrpSpPr>
        <p:grpSpPr>
          <a:xfrm>
            <a:off x="1116012" y="2644775"/>
            <a:ext cx="3240088" cy="504825"/>
            <a:chOff x="0" y="0"/>
            <a:chExt cx="3240087" cy="504825"/>
          </a:xfrm>
        </p:grpSpPr>
        <p:sp>
          <p:nvSpPr>
            <p:cNvPr id="168" name="Shape 168"/>
            <p:cNvSpPr/>
            <p:nvPr/>
          </p:nvSpPr>
          <p:spPr>
            <a:xfrm>
              <a:off x="0" y="0"/>
              <a:ext cx="3240088" cy="504825"/>
            </a:xfrm>
            <a:prstGeom prst="roundRect">
              <a:avLst>
                <a:gd name="adj" fmla="val 16667"/>
              </a:avLst>
            </a:prstGeom>
            <a:solidFill>
              <a:srgbClr val="C3D69B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2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169" name="Shape 169"/>
            <p:cNvSpPr/>
            <p:nvPr/>
          </p:nvSpPr>
          <p:spPr>
            <a:xfrm>
              <a:off x="24633" y="16192"/>
              <a:ext cx="3190821" cy="472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200">
                  <a:latin typeface="Verdana"/>
                  <a:ea typeface="Verdana"/>
                  <a:cs typeface="Verdana"/>
                  <a:sym typeface="Verdana"/>
                </a:defRPr>
              </a:lvl1pPr>
            </a:lstStyle>
            <a:p>
              <a:r>
                <a:t>Opis wizji i stanu obszaru po przeprowadzeniu rewitalizacji</a:t>
              </a:r>
            </a:p>
          </p:txBody>
        </p:sp>
      </p:grpSp>
      <p:grpSp>
        <p:nvGrpSpPr>
          <p:cNvPr id="173" name="Group 173"/>
          <p:cNvGrpSpPr/>
          <p:nvPr/>
        </p:nvGrpSpPr>
        <p:grpSpPr>
          <a:xfrm>
            <a:off x="1116012" y="3295650"/>
            <a:ext cx="3240088" cy="503238"/>
            <a:chOff x="0" y="0"/>
            <a:chExt cx="3240087" cy="503237"/>
          </a:xfrm>
        </p:grpSpPr>
        <p:sp>
          <p:nvSpPr>
            <p:cNvPr id="171" name="Shape 171"/>
            <p:cNvSpPr/>
            <p:nvPr/>
          </p:nvSpPr>
          <p:spPr>
            <a:xfrm>
              <a:off x="0" y="0"/>
              <a:ext cx="3240088" cy="503238"/>
            </a:xfrm>
            <a:prstGeom prst="roundRect">
              <a:avLst>
                <a:gd name="adj" fmla="val 16667"/>
              </a:avLst>
            </a:prstGeom>
            <a:solidFill>
              <a:srgbClr val="C3D69B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2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172" name="Shape 172"/>
            <p:cNvSpPr/>
            <p:nvPr/>
          </p:nvSpPr>
          <p:spPr>
            <a:xfrm>
              <a:off x="24556" y="110648"/>
              <a:ext cx="3190976" cy="2819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200">
                  <a:latin typeface="Verdana"/>
                  <a:ea typeface="Verdana"/>
                  <a:cs typeface="Verdana"/>
                  <a:sym typeface="Verdana"/>
                </a:defRPr>
              </a:lvl1pPr>
            </a:lstStyle>
            <a:p>
              <a:r>
                <a:t>Cele, kierunki działań</a:t>
              </a:r>
            </a:p>
          </p:txBody>
        </p:sp>
      </p:grpSp>
      <p:grpSp>
        <p:nvGrpSpPr>
          <p:cNvPr id="176" name="Group 176"/>
          <p:cNvGrpSpPr/>
          <p:nvPr/>
        </p:nvGrpSpPr>
        <p:grpSpPr>
          <a:xfrm>
            <a:off x="1116012" y="3957637"/>
            <a:ext cx="3240088" cy="503238"/>
            <a:chOff x="0" y="0"/>
            <a:chExt cx="3240087" cy="503237"/>
          </a:xfrm>
        </p:grpSpPr>
        <p:sp>
          <p:nvSpPr>
            <p:cNvPr id="174" name="Shape 174"/>
            <p:cNvSpPr/>
            <p:nvPr/>
          </p:nvSpPr>
          <p:spPr>
            <a:xfrm>
              <a:off x="0" y="0"/>
              <a:ext cx="3240088" cy="503238"/>
            </a:xfrm>
            <a:prstGeom prst="roundRect">
              <a:avLst>
                <a:gd name="adj" fmla="val 16667"/>
              </a:avLst>
            </a:prstGeom>
            <a:solidFill>
              <a:srgbClr val="C3D69B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2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175" name="Shape 175"/>
            <p:cNvSpPr/>
            <p:nvPr/>
          </p:nvSpPr>
          <p:spPr>
            <a:xfrm>
              <a:off x="24556" y="110648"/>
              <a:ext cx="3190976" cy="2819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200">
                  <a:latin typeface="Verdana"/>
                  <a:ea typeface="Verdana"/>
                  <a:cs typeface="Verdana"/>
                  <a:sym typeface="Verdana"/>
                </a:defRPr>
              </a:lvl1pPr>
            </a:lstStyle>
            <a:p>
              <a:r>
                <a:t>Opis przedsięwzięć rewitalizacyjnych</a:t>
              </a:r>
            </a:p>
          </p:txBody>
        </p:sp>
      </p:grpSp>
      <p:grpSp>
        <p:nvGrpSpPr>
          <p:cNvPr id="179" name="Group 179"/>
          <p:cNvGrpSpPr/>
          <p:nvPr/>
        </p:nvGrpSpPr>
        <p:grpSpPr>
          <a:xfrm>
            <a:off x="1116012" y="4581525"/>
            <a:ext cx="3240088" cy="503238"/>
            <a:chOff x="0" y="0"/>
            <a:chExt cx="3240087" cy="503237"/>
          </a:xfrm>
        </p:grpSpPr>
        <p:sp>
          <p:nvSpPr>
            <p:cNvPr id="177" name="Shape 177"/>
            <p:cNvSpPr/>
            <p:nvPr/>
          </p:nvSpPr>
          <p:spPr>
            <a:xfrm>
              <a:off x="0" y="0"/>
              <a:ext cx="3240088" cy="503238"/>
            </a:xfrm>
            <a:prstGeom prst="roundRect">
              <a:avLst>
                <a:gd name="adj" fmla="val 16667"/>
              </a:avLst>
            </a:prstGeom>
            <a:solidFill>
              <a:srgbClr val="C3D69B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2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178" name="Shape 178"/>
            <p:cNvSpPr/>
            <p:nvPr/>
          </p:nvSpPr>
          <p:spPr>
            <a:xfrm>
              <a:off x="24556" y="15398"/>
              <a:ext cx="3190976" cy="472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200">
                  <a:latin typeface="Verdana"/>
                  <a:ea typeface="Verdana"/>
                  <a:cs typeface="Verdana"/>
                  <a:sym typeface="Verdana"/>
                </a:defRPr>
              </a:lvl1pPr>
            </a:lstStyle>
            <a:p>
              <a:r>
                <a:t>Mechanizmy integrowania działań oraz przedsięwzięć rewitalizacyjnych</a:t>
              </a:r>
            </a:p>
          </p:txBody>
        </p:sp>
      </p:grpSp>
      <p:grpSp>
        <p:nvGrpSpPr>
          <p:cNvPr id="182" name="Group 182"/>
          <p:cNvGrpSpPr/>
          <p:nvPr/>
        </p:nvGrpSpPr>
        <p:grpSpPr>
          <a:xfrm>
            <a:off x="4964112" y="3295650"/>
            <a:ext cx="3241676" cy="503238"/>
            <a:chOff x="0" y="0"/>
            <a:chExt cx="3241675" cy="503237"/>
          </a:xfrm>
        </p:grpSpPr>
        <p:sp>
          <p:nvSpPr>
            <p:cNvPr id="180" name="Shape 180"/>
            <p:cNvSpPr/>
            <p:nvPr/>
          </p:nvSpPr>
          <p:spPr>
            <a:xfrm>
              <a:off x="0" y="0"/>
              <a:ext cx="3241675" cy="503238"/>
            </a:xfrm>
            <a:prstGeom prst="roundRect">
              <a:avLst>
                <a:gd name="adj" fmla="val 16667"/>
              </a:avLst>
            </a:prstGeom>
            <a:solidFill>
              <a:srgbClr val="C3D69B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2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181" name="Shape 181"/>
            <p:cNvSpPr/>
            <p:nvPr/>
          </p:nvSpPr>
          <p:spPr>
            <a:xfrm>
              <a:off x="24556" y="15398"/>
              <a:ext cx="3192563" cy="472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200">
                  <a:latin typeface="Verdana"/>
                  <a:ea typeface="Verdana"/>
                  <a:cs typeface="Verdana"/>
                  <a:sym typeface="Verdana"/>
                </a:defRPr>
              </a:lvl1pPr>
            </a:lstStyle>
            <a:p>
              <a:r>
                <a:t>Szacunkowe ramy finansowe z podaniem źródła środków</a:t>
              </a:r>
            </a:p>
          </p:txBody>
        </p:sp>
      </p:grpSp>
      <p:grpSp>
        <p:nvGrpSpPr>
          <p:cNvPr id="185" name="Group 185"/>
          <p:cNvGrpSpPr/>
          <p:nvPr/>
        </p:nvGrpSpPr>
        <p:grpSpPr>
          <a:xfrm>
            <a:off x="4964112" y="4581525"/>
            <a:ext cx="3241676" cy="503238"/>
            <a:chOff x="0" y="0"/>
            <a:chExt cx="3241675" cy="503237"/>
          </a:xfrm>
        </p:grpSpPr>
        <p:sp>
          <p:nvSpPr>
            <p:cNvPr id="183" name="Shape 183"/>
            <p:cNvSpPr/>
            <p:nvPr/>
          </p:nvSpPr>
          <p:spPr>
            <a:xfrm>
              <a:off x="0" y="0"/>
              <a:ext cx="3241675" cy="503238"/>
            </a:xfrm>
            <a:prstGeom prst="roundRect">
              <a:avLst>
                <a:gd name="adj" fmla="val 16667"/>
              </a:avLst>
            </a:prstGeom>
            <a:solidFill>
              <a:srgbClr val="C3D69B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1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184" name="Shape 184"/>
            <p:cNvSpPr/>
            <p:nvPr/>
          </p:nvSpPr>
          <p:spPr>
            <a:xfrm>
              <a:off x="24556" y="40798"/>
              <a:ext cx="3192563" cy="4216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100">
                  <a:latin typeface="Verdana"/>
                  <a:ea typeface="Verdana"/>
                  <a:cs typeface="Verdana"/>
                  <a:sym typeface="Verdana"/>
                </a:defRPr>
              </a:lvl1pPr>
            </a:lstStyle>
            <a:p>
              <a:r>
                <a:t>Wskazanie, czy na OR ma zostać ustanowiona Specjalna Strefa Rewitalizacji</a:t>
              </a:r>
            </a:p>
          </p:txBody>
        </p:sp>
      </p:grpSp>
      <p:grpSp>
        <p:nvGrpSpPr>
          <p:cNvPr id="188" name="Group 188"/>
          <p:cNvGrpSpPr/>
          <p:nvPr/>
        </p:nvGrpSpPr>
        <p:grpSpPr>
          <a:xfrm>
            <a:off x="4964112" y="3915886"/>
            <a:ext cx="3241676" cy="586741"/>
            <a:chOff x="0" y="0"/>
            <a:chExt cx="3241675" cy="586740"/>
          </a:xfrm>
        </p:grpSpPr>
        <p:sp>
          <p:nvSpPr>
            <p:cNvPr id="186" name="Shape 186"/>
            <p:cNvSpPr/>
            <p:nvPr/>
          </p:nvSpPr>
          <p:spPr>
            <a:xfrm>
              <a:off x="0" y="41751"/>
              <a:ext cx="3241675" cy="503238"/>
            </a:xfrm>
            <a:prstGeom prst="roundRect">
              <a:avLst>
                <a:gd name="adj" fmla="val 16667"/>
              </a:avLst>
            </a:prstGeom>
            <a:solidFill>
              <a:srgbClr val="C3D69B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1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187" name="Shape 187"/>
            <p:cNvSpPr/>
            <p:nvPr/>
          </p:nvSpPr>
          <p:spPr>
            <a:xfrm>
              <a:off x="24556" y="0"/>
              <a:ext cx="3192563" cy="5867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100">
                  <a:latin typeface="Verdana"/>
                  <a:ea typeface="Verdana"/>
                  <a:cs typeface="Verdana"/>
                  <a:sym typeface="Verdana"/>
                </a:defRPr>
              </a:lvl1pPr>
            </a:lstStyle>
            <a:p>
              <a:r>
                <a:t>Sposób realizacji GPR w zakresie planowania i zagospodarowania przestrzennego</a:t>
              </a:r>
            </a:p>
          </p:txBody>
        </p:sp>
      </p:grpSp>
      <p:grpSp>
        <p:nvGrpSpPr>
          <p:cNvPr id="191" name="Group 191"/>
          <p:cNvGrpSpPr/>
          <p:nvPr/>
        </p:nvGrpSpPr>
        <p:grpSpPr>
          <a:xfrm>
            <a:off x="4964112" y="2644775"/>
            <a:ext cx="3241676" cy="504825"/>
            <a:chOff x="0" y="0"/>
            <a:chExt cx="3241675" cy="504825"/>
          </a:xfrm>
        </p:grpSpPr>
        <p:sp>
          <p:nvSpPr>
            <p:cNvPr id="189" name="Shape 189"/>
            <p:cNvSpPr/>
            <p:nvPr/>
          </p:nvSpPr>
          <p:spPr>
            <a:xfrm>
              <a:off x="0" y="0"/>
              <a:ext cx="3241675" cy="504825"/>
            </a:xfrm>
            <a:prstGeom prst="roundRect">
              <a:avLst>
                <a:gd name="adj" fmla="val 16667"/>
              </a:avLst>
            </a:prstGeom>
            <a:solidFill>
              <a:srgbClr val="C3D69B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2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190" name="Shape 190"/>
            <p:cNvSpPr/>
            <p:nvPr/>
          </p:nvSpPr>
          <p:spPr>
            <a:xfrm>
              <a:off x="24633" y="16192"/>
              <a:ext cx="3192409" cy="472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200">
                  <a:latin typeface="Verdana"/>
                  <a:ea typeface="Verdana"/>
                  <a:cs typeface="Verdana"/>
                  <a:sym typeface="Verdana"/>
                </a:defRPr>
              </a:lvl1pPr>
            </a:lstStyle>
            <a:p>
              <a:r>
                <a:t>Określenie niezbędnych zmian w uchwałach</a:t>
              </a:r>
            </a:p>
          </p:txBody>
        </p:sp>
      </p:grpSp>
      <p:grpSp>
        <p:nvGrpSpPr>
          <p:cNvPr id="194" name="Group 194"/>
          <p:cNvGrpSpPr/>
          <p:nvPr/>
        </p:nvGrpSpPr>
        <p:grpSpPr>
          <a:xfrm>
            <a:off x="4964112" y="2009775"/>
            <a:ext cx="3241676" cy="504825"/>
            <a:chOff x="0" y="0"/>
            <a:chExt cx="3241675" cy="504825"/>
          </a:xfrm>
        </p:grpSpPr>
        <p:sp>
          <p:nvSpPr>
            <p:cNvPr id="192" name="Shape 192"/>
            <p:cNvSpPr/>
            <p:nvPr/>
          </p:nvSpPr>
          <p:spPr>
            <a:xfrm>
              <a:off x="0" y="0"/>
              <a:ext cx="3241675" cy="504825"/>
            </a:xfrm>
            <a:prstGeom prst="roundRect">
              <a:avLst>
                <a:gd name="adj" fmla="val 16667"/>
              </a:avLst>
            </a:prstGeom>
            <a:solidFill>
              <a:srgbClr val="C3D69B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2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193" name="Shape 193"/>
            <p:cNvSpPr/>
            <p:nvPr/>
          </p:nvSpPr>
          <p:spPr>
            <a:xfrm>
              <a:off x="24633" y="111442"/>
              <a:ext cx="3192409" cy="2819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200">
                  <a:latin typeface="Verdana"/>
                  <a:ea typeface="Verdana"/>
                  <a:cs typeface="Verdana"/>
                  <a:sym typeface="Verdana"/>
                </a:defRPr>
              </a:lvl1pPr>
            </a:lstStyle>
            <a:p>
              <a:r>
                <a:t>System monitorowania i oceny GPR</a:t>
              </a:r>
            </a:p>
          </p:txBody>
        </p:sp>
      </p:grpSp>
      <p:grpSp>
        <p:nvGrpSpPr>
          <p:cNvPr id="197" name="Group 197"/>
          <p:cNvGrpSpPr/>
          <p:nvPr/>
        </p:nvGrpSpPr>
        <p:grpSpPr>
          <a:xfrm>
            <a:off x="2990850" y="5229225"/>
            <a:ext cx="3241675" cy="503238"/>
            <a:chOff x="0" y="0"/>
            <a:chExt cx="3241675" cy="503237"/>
          </a:xfrm>
        </p:grpSpPr>
        <p:sp>
          <p:nvSpPr>
            <p:cNvPr id="195" name="Shape 195"/>
            <p:cNvSpPr/>
            <p:nvPr/>
          </p:nvSpPr>
          <p:spPr>
            <a:xfrm>
              <a:off x="0" y="0"/>
              <a:ext cx="3241675" cy="503238"/>
            </a:xfrm>
            <a:prstGeom prst="roundRect">
              <a:avLst>
                <a:gd name="adj" fmla="val 16667"/>
              </a:avLst>
            </a:prstGeom>
            <a:solidFill>
              <a:srgbClr val="C3D69B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200">
                  <a:latin typeface="Verdana"/>
                  <a:ea typeface="Verdana"/>
                  <a:cs typeface="Verdana"/>
                  <a:sym typeface="Verdana"/>
                </a:defRPr>
              </a:pPr>
              <a:endParaRPr/>
            </a:p>
          </p:txBody>
        </p:sp>
        <p:sp>
          <p:nvSpPr>
            <p:cNvPr id="196" name="Shape 196"/>
            <p:cNvSpPr/>
            <p:nvPr/>
          </p:nvSpPr>
          <p:spPr>
            <a:xfrm>
              <a:off x="24556" y="15398"/>
              <a:ext cx="3192563" cy="472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200">
                  <a:latin typeface="Verdana"/>
                  <a:ea typeface="Verdana"/>
                  <a:cs typeface="Verdana"/>
                  <a:sym typeface="Verdana"/>
                </a:defRPr>
              </a:lvl1pPr>
            </a:lstStyle>
            <a:p>
              <a:r>
                <a:t>Mapa – podstawowe kierunki zmian funkcjonalno-przestrzennych OR</a:t>
              </a:r>
            </a:p>
          </p:txBody>
        </p:sp>
      </p:grpSp>
    </p:spTree>
  </p:cSld>
  <p:clrMapOvr>
    <a:masterClrMapping/>
  </p:clrMapOvr>
  <p:transition spd="slow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/>
          <p:nvPr/>
        </p:nvSpPr>
        <p:spPr>
          <a:xfrm>
            <a:off x="428624" y="1214436"/>
            <a:ext cx="8286751" cy="1590"/>
          </a:xfrm>
          <a:prstGeom prst="line">
            <a:avLst/>
          </a:prstGeom>
          <a:ln>
            <a:solidFill>
              <a:srgbClr val="A7C539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00" name="Shape 200"/>
          <p:cNvSpPr/>
          <p:nvPr/>
        </p:nvSpPr>
        <p:spPr>
          <a:xfrm>
            <a:off x="468312" y="5805486"/>
            <a:ext cx="8286751" cy="1590"/>
          </a:xfrm>
          <a:prstGeom prst="line">
            <a:avLst/>
          </a:prstGeom>
          <a:ln>
            <a:solidFill>
              <a:srgbClr val="147CC1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01" name="Shape 201"/>
          <p:cNvSpPr/>
          <p:nvPr/>
        </p:nvSpPr>
        <p:spPr>
          <a:xfrm>
            <a:off x="1019175" y="1557337"/>
            <a:ext cx="7153275" cy="3139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algn="just">
              <a:defRPr sz="1600" b="1">
                <a:latin typeface="Verdana"/>
                <a:ea typeface="Verdana"/>
                <a:cs typeface="Verdana"/>
                <a:sym typeface="Verdana"/>
              </a:defRPr>
            </a:pPr>
            <a:r>
              <a:t>Zadania wójta/burmistrza/prezydenta </a:t>
            </a:r>
            <a:r>
              <a:rPr b="0"/>
              <a:t>miasta po podjęciu przez radę gminy uchwały o przystąpieniu do sporządzenia GPR:</a:t>
            </a:r>
          </a:p>
          <a:p>
            <a:pPr algn="just">
              <a:defRPr sz="1000">
                <a:latin typeface="Verdana"/>
                <a:ea typeface="Verdana"/>
                <a:cs typeface="Verdana"/>
                <a:sym typeface="Verdana"/>
              </a:defRPr>
            </a:pPr>
            <a:endParaRPr b="0"/>
          </a:p>
          <a:p>
            <a:pPr algn="just">
              <a:buSzPct val="100000"/>
              <a:buFont typeface="Arial"/>
              <a:buChar char="•"/>
              <a:defRPr sz="1600">
                <a:latin typeface="Verdana"/>
                <a:ea typeface="Verdana"/>
                <a:cs typeface="Verdana"/>
                <a:sym typeface="Verdana"/>
              </a:defRPr>
            </a:pPr>
            <a:r>
              <a:t>udostępnienie uchwały na BIP, w sposób zwyczajowo przyjęty </a:t>
            </a:r>
            <a:br/>
            <a:r>
              <a:t>w danej miejscowości, w prasie lokalnej oraz przez obwieszczenie;</a:t>
            </a:r>
          </a:p>
          <a:p>
            <a:pPr algn="just">
              <a:buSzPct val="100000"/>
              <a:buFont typeface="Arial"/>
              <a:buChar char="•"/>
              <a:defRPr sz="1600">
                <a:latin typeface="Verdana"/>
                <a:ea typeface="Verdana"/>
                <a:cs typeface="Verdana"/>
                <a:sym typeface="Verdana"/>
              </a:defRPr>
            </a:pPr>
            <a:r>
              <a:t>sporządzenie projektu GPR;</a:t>
            </a:r>
          </a:p>
          <a:p>
            <a:pPr algn="just">
              <a:buSzPct val="100000"/>
              <a:buFont typeface="Arial"/>
              <a:buChar char="•"/>
              <a:defRPr sz="1600">
                <a:latin typeface="Verdana"/>
                <a:ea typeface="Verdana"/>
                <a:cs typeface="Verdana"/>
                <a:sym typeface="Verdana"/>
              </a:defRPr>
            </a:pPr>
            <a:r>
              <a:t>przeprowadzenie konsultacji społecznych projektu GPR;</a:t>
            </a:r>
          </a:p>
          <a:p>
            <a:pPr algn="just">
              <a:buSzPct val="100000"/>
              <a:buFont typeface="Arial"/>
              <a:buChar char="•"/>
              <a:defRPr sz="1600">
                <a:latin typeface="Verdana"/>
                <a:ea typeface="Verdana"/>
                <a:cs typeface="Verdana"/>
                <a:sym typeface="Verdana"/>
              </a:defRPr>
            </a:pPr>
            <a:r>
              <a:t>wystąpienie do odpowiednich jednostek o zaopiniowanie projektu (m.in.: zarząd powiatu/województwa, wojewoda, organy wojskowe, komendant powiatowy PSP, inspektor sanitarny etc.);</a:t>
            </a:r>
          </a:p>
          <a:p>
            <a:pPr algn="just">
              <a:buSzPct val="100000"/>
              <a:buFont typeface="Arial"/>
              <a:buChar char="•"/>
              <a:defRPr sz="1600">
                <a:latin typeface="Verdana"/>
                <a:ea typeface="Verdana"/>
                <a:cs typeface="Verdana"/>
                <a:sym typeface="Verdana"/>
              </a:defRPr>
            </a:pPr>
            <a:r>
              <a:t>wprowadzenie do projektu GPR zmian wynikających </a:t>
            </a:r>
            <a:br/>
            <a:r>
              <a:t>z przeprowadzonych konsultacji społecznych i uzyskanych opinii;</a:t>
            </a:r>
          </a:p>
          <a:p>
            <a:pPr algn="just">
              <a:buSzPct val="100000"/>
              <a:buFont typeface="Arial"/>
              <a:buChar char="•"/>
              <a:defRPr sz="1600">
                <a:latin typeface="Verdana"/>
                <a:ea typeface="Verdana"/>
                <a:cs typeface="Verdana"/>
                <a:sym typeface="Verdana"/>
              </a:defRPr>
            </a:pPr>
            <a:r>
              <a:t>przedstawienie projektu GPR radzie gminy do uchwalenia.</a:t>
            </a:r>
          </a:p>
        </p:txBody>
      </p:sp>
      <p:pic>
        <p:nvPicPr>
          <p:cNvPr id="202" name="Rysunek1.jpg" descr="C:\Documents and Settings\D.Potrubacz\Pulpit\Rysunek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57187" y="285750"/>
            <a:ext cx="2428876" cy="663575"/>
          </a:xfrm>
          <a:prstGeom prst="rect">
            <a:avLst/>
          </a:prstGeom>
          <a:ln w="12700">
            <a:miter lim="400000"/>
          </a:ln>
        </p:spPr>
      </p:pic>
      <p:sp>
        <p:nvSpPr>
          <p:cNvPr id="203" name="Shape 203"/>
          <p:cNvSpPr/>
          <p:nvPr/>
        </p:nvSpPr>
        <p:spPr>
          <a:xfrm>
            <a:off x="5146675" y="779462"/>
            <a:ext cx="3489782" cy="332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 b="1" i="1">
                <a:solidFill>
                  <a:srgbClr val="0070C0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Gminny program rewitalizacji</a:t>
            </a:r>
          </a:p>
        </p:txBody>
      </p:sp>
    </p:spTree>
  </p:cSld>
  <p:clrMapOvr>
    <a:masterClrMapping/>
  </p:clrMapOvr>
  <p:transition spd="slow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/>
          <p:nvPr/>
        </p:nvSpPr>
        <p:spPr>
          <a:xfrm>
            <a:off x="428624" y="1214436"/>
            <a:ext cx="8286751" cy="1590"/>
          </a:xfrm>
          <a:prstGeom prst="line">
            <a:avLst/>
          </a:prstGeom>
          <a:ln>
            <a:solidFill>
              <a:srgbClr val="A7C539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06" name="Shape 206"/>
          <p:cNvSpPr/>
          <p:nvPr/>
        </p:nvSpPr>
        <p:spPr>
          <a:xfrm>
            <a:off x="468312" y="5803899"/>
            <a:ext cx="8286751" cy="1590"/>
          </a:xfrm>
          <a:prstGeom prst="line">
            <a:avLst/>
          </a:prstGeom>
          <a:ln>
            <a:solidFill>
              <a:srgbClr val="147CC1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07" name="Shape 207"/>
          <p:cNvSpPr/>
          <p:nvPr/>
        </p:nvSpPr>
        <p:spPr>
          <a:xfrm>
            <a:off x="995362" y="1628775"/>
            <a:ext cx="7153276" cy="31394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algn="just">
              <a:defRPr sz="1600" b="1">
                <a:latin typeface="Verdana"/>
                <a:ea typeface="Verdana"/>
                <a:cs typeface="Verdana"/>
                <a:sym typeface="Verdana"/>
              </a:defRPr>
            </a:pPr>
            <a:r>
              <a:t>Po uchwaleniu GPR</a:t>
            </a:r>
            <a:r>
              <a:rPr b="0"/>
              <a:t>:</a:t>
            </a:r>
          </a:p>
          <a:p>
            <a:pPr algn="just">
              <a:defRPr sz="1000">
                <a:latin typeface="Verdana"/>
                <a:ea typeface="Verdana"/>
                <a:cs typeface="Verdana"/>
                <a:sym typeface="Verdana"/>
              </a:defRPr>
            </a:pPr>
            <a:endParaRPr b="0"/>
          </a:p>
          <a:p>
            <a:pPr algn="just">
              <a:buSzPct val="100000"/>
              <a:buFont typeface="Arial"/>
              <a:buChar char="•"/>
              <a:defRPr sz="1600">
                <a:latin typeface="Verdana"/>
                <a:ea typeface="Verdana"/>
                <a:cs typeface="Verdana"/>
                <a:sym typeface="Verdana"/>
              </a:defRPr>
            </a:pPr>
            <a:r>
              <a:t>w przypadku gdy ustalenia GPR są niezgodne ze studium uwarunkowań i kierunków zagospodarowania przestrzennego gminy, przeprowadza się postępowanie w sprawie zmiany tego studium, w celu jego dostosowania do gminnego programu rewitalizacji;</a:t>
            </a:r>
          </a:p>
          <a:p>
            <a:pPr algn="just">
              <a:buSzPct val="100000"/>
              <a:buFont typeface="Arial"/>
              <a:buChar char="•"/>
              <a:defRPr sz="1600">
                <a:latin typeface="Verdana"/>
                <a:ea typeface="Verdana"/>
                <a:cs typeface="Verdana"/>
                <a:sym typeface="Verdana"/>
              </a:defRPr>
            </a:pPr>
            <a:r>
              <a:t>rada gminy wprowadza przedsięwzięcia rewitalizacyjne zawarte w GPR, służące realizacji zadań własnych gminy, do załącznika do uchwały w sprawie wieloletniej prognozy finansowej gminy;</a:t>
            </a:r>
          </a:p>
          <a:p>
            <a:pPr algn="just">
              <a:buSzPct val="100000"/>
              <a:buFont typeface="Arial"/>
              <a:buChar char="•"/>
              <a:defRPr sz="1600">
                <a:latin typeface="Verdana"/>
                <a:ea typeface="Verdana"/>
                <a:cs typeface="Verdana"/>
                <a:sym typeface="Verdana"/>
              </a:defRPr>
            </a:pPr>
            <a:r>
              <a:t>wójt/burmistrz/prezydent miasta przynajmniej raz na 3 lata ocenia aktualność i stopień realizacji GPR – ocena ta jest opiniowana przez Komitet Rewitalizacji i upubliczniana w BIP;</a:t>
            </a:r>
          </a:p>
          <a:p>
            <a:pPr algn="just">
              <a:buSzPct val="100000"/>
              <a:buFont typeface="Arial"/>
              <a:buChar char="•"/>
              <a:defRPr sz="1600">
                <a:latin typeface="Verdana"/>
                <a:ea typeface="Verdana"/>
                <a:cs typeface="Verdana"/>
                <a:sym typeface="Verdana"/>
              </a:defRPr>
            </a:pPr>
            <a:r>
              <a:t>GPR może podlegać aktualizacji/zmianom. </a:t>
            </a:r>
          </a:p>
        </p:txBody>
      </p:sp>
      <p:pic>
        <p:nvPicPr>
          <p:cNvPr id="208" name="Rysunek1.jpg" descr="C:\Documents and Settings\D.Potrubacz\Pulpit\Rysunek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57187" y="285750"/>
            <a:ext cx="2428876" cy="663575"/>
          </a:xfrm>
          <a:prstGeom prst="rect">
            <a:avLst/>
          </a:prstGeom>
          <a:ln w="12700">
            <a:miter lim="400000"/>
          </a:ln>
        </p:spPr>
      </p:pic>
      <p:sp>
        <p:nvSpPr>
          <p:cNvPr id="209" name="Shape 209"/>
          <p:cNvSpPr/>
          <p:nvPr/>
        </p:nvSpPr>
        <p:spPr>
          <a:xfrm>
            <a:off x="5146675" y="779462"/>
            <a:ext cx="3489782" cy="332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 b="1" i="1">
                <a:solidFill>
                  <a:srgbClr val="0070C0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Gminny program rewitalizacji</a:t>
            </a:r>
          </a:p>
        </p:txBody>
      </p:sp>
    </p:spTree>
  </p:cSld>
  <p:clrMapOvr>
    <a:masterClrMapping/>
  </p:clrMapOvr>
  <p:transition spd="slow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/>
          <p:nvPr/>
        </p:nvSpPr>
        <p:spPr>
          <a:xfrm>
            <a:off x="428624" y="1214436"/>
            <a:ext cx="8286751" cy="1590"/>
          </a:xfrm>
          <a:prstGeom prst="line">
            <a:avLst/>
          </a:prstGeom>
          <a:ln>
            <a:solidFill>
              <a:srgbClr val="A7C539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12" name="Shape 212"/>
          <p:cNvSpPr/>
          <p:nvPr/>
        </p:nvSpPr>
        <p:spPr>
          <a:xfrm>
            <a:off x="468312" y="5805486"/>
            <a:ext cx="8286751" cy="1590"/>
          </a:xfrm>
          <a:prstGeom prst="line">
            <a:avLst/>
          </a:prstGeom>
          <a:ln>
            <a:solidFill>
              <a:srgbClr val="147CC1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13" name="Shape 213"/>
          <p:cNvSpPr/>
          <p:nvPr/>
        </p:nvSpPr>
        <p:spPr>
          <a:xfrm>
            <a:off x="995362" y="1628775"/>
            <a:ext cx="7392988" cy="23837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algn="just">
              <a:lnSpc>
                <a:spcPct val="150000"/>
              </a:lnSpc>
              <a:defRPr sz="1600" b="1">
                <a:latin typeface="Verdana"/>
                <a:ea typeface="Verdana"/>
                <a:cs typeface="Verdana"/>
                <a:sym typeface="Verdana"/>
              </a:defRPr>
            </a:pPr>
            <a:r>
              <a:t>Inne instrumenty prawne przewidziane w ustawie </a:t>
            </a:r>
            <a:br/>
            <a:r>
              <a:t>o rewitalizacji:</a:t>
            </a:r>
          </a:p>
          <a:p>
            <a:pPr algn="just">
              <a:lnSpc>
                <a:spcPct val="150000"/>
              </a:lnSpc>
              <a:defRPr sz="1600" b="1">
                <a:latin typeface="Verdana"/>
                <a:ea typeface="Verdana"/>
                <a:cs typeface="Verdana"/>
                <a:sym typeface="Verdana"/>
              </a:defRPr>
            </a:pPr>
            <a:endParaRPr/>
          </a:p>
          <a:p>
            <a:pPr algn="just">
              <a:lnSpc>
                <a:spcPct val="150000"/>
              </a:lnSpc>
              <a:buSzPct val="100000"/>
              <a:buFont typeface="Arial"/>
              <a:buChar char="•"/>
              <a:defRPr sz="1600">
                <a:latin typeface="Verdana"/>
                <a:ea typeface="Verdana"/>
                <a:cs typeface="Verdana"/>
                <a:sym typeface="Verdana"/>
              </a:defRPr>
            </a:pPr>
            <a:r>
              <a:t>Specjalna Strefa Rewitalizacji </a:t>
            </a:r>
          </a:p>
          <a:p>
            <a:pPr algn="just">
              <a:lnSpc>
                <a:spcPct val="150000"/>
              </a:lnSpc>
              <a:buSzPct val="100000"/>
              <a:buFont typeface="Arial"/>
              <a:buChar char="•"/>
              <a:defRPr sz="1600">
                <a:latin typeface="Verdana"/>
                <a:ea typeface="Verdana"/>
                <a:cs typeface="Verdana"/>
                <a:sym typeface="Verdana"/>
              </a:defRPr>
            </a:pPr>
            <a:r>
              <a:t>Miejscowy Plan Rewitalizacji</a:t>
            </a:r>
          </a:p>
          <a:p>
            <a:pPr algn="just">
              <a:defRPr sz="1600" b="1">
                <a:latin typeface="Verdana"/>
                <a:ea typeface="Verdana"/>
                <a:cs typeface="Verdana"/>
                <a:sym typeface="Verdana"/>
              </a:defRPr>
            </a:pPr>
            <a:endParaRPr/>
          </a:p>
        </p:txBody>
      </p:sp>
      <p:pic>
        <p:nvPicPr>
          <p:cNvPr id="214" name="Rysunek1.jpg" descr="C:\Documents and Settings\D.Potrubacz\Pulpit\Rysunek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57187" y="285750"/>
            <a:ext cx="2428876" cy="66357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/>
          <p:nvPr/>
        </p:nvSpPr>
        <p:spPr>
          <a:xfrm>
            <a:off x="428624" y="1214436"/>
            <a:ext cx="8286751" cy="1590"/>
          </a:xfrm>
          <a:prstGeom prst="line">
            <a:avLst/>
          </a:prstGeom>
          <a:ln>
            <a:solidFill>
              <a:srgbClr val="A7C539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17" name="Shape 217"/>
          <p:cNvSpPr/>
          <p:nvPr/>
        </p:nvSpPr>
        <p:spPr>
          <a:xfrm>
            <a:off x="468312" y="5805486"/>
            <a:ext cx="8286751" cy="1590"/>
          </a:xfrm>
          <a:prstGeom prst="line">
            <a:avLst/>
          </a:prstGeom>
          <a:ln>
            <a:solidFill>
              <a:srgbClr val="147CC1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18" name="Shape 218"/>
          <p:cNvSpPr/>
          <p:nvPr/>
        </p:nvSpPr>
        <p:spPr>
          <a:xfrm>
            <a:off x="995362" y="1844675"/>
            <a:ext cx="7105651" cy="27838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algn="just">
              <a:defRPr sz="1600" b="1">
                <a:latin typeface="Verdana"/>
                <a:ea typeface="Verdana"/>
                <a:cs typeface="Verdana"/>
                <a:sym typeface="Verdana"/>
              </a:defRPr>
            </a:pPr>
            <a:r>
              <a:t>Specjalna Strefa Rewitalizacji </a:t>
            </a:r>
          </a:p>
          <a:p>
            <a:pPr algn="just">
              <a:defRPr sz="1000" b="1">
                <a:latin typeface="Verdana"/>
                <a:ea typeface="Verdana"/>
                <a:cs typeface="Verdana"/>
                <a:sym typeface="Verdana"/>
              </a:defRPr>
            </a:pPr>
            <a:endParaRPr/>
          </a:p>
          <a:p>
            <a:pPr algn="just">
              <a:defRPr sz="1600">
                <a:latin typeface="Verdana"/>
                <a:ea typeface="Verdana"/>
                <a:cs typeface="Verdana"/>
                <a:sym typeface="Verdana"/>
              </a:defRPr>
            </a:pPr>
            <a:r>
              <a:t>to strefa ustanowiona uchwałą rady gminy na obszarze rewitalizacji w celu zapewnienia sprawnej realizacji przedsięwzięć rewitalizacyjnych, na okres nie dłuższy niż 10 lat.</a:t>
            </a:r>
          </a:p>
          <a:p>
            <a:pPr algn="just">
              <a:defRPr sz="1600" b="1">
                <a:latin typeface="Verdana"/>
                <a:ea typeface="Verdana"/>
                <a:cs typeface="Verdana"/>
                <a:sym typeface="Verdana"/>
              </a:defRPr>
            </a:pPr>
            <a:endParaRPr/>
          </a:p>
          <a:p>
            <a:pPr algn="just">
              <a:defRPr sz="1000">
                <a:latin typeface="Verdana"/>
                <a:ea typeface="Verdana"/>
                <a:cs typeface="Verdana"/>
                <a:sym typeface="Verdana"/>
              </a:defRPr>
            </a:pPr>
            <a:endParaRPr/>
          </a:p>
          <a:p>
            <a:pPr algn="just">
              <a:defRPr sz="1000">
                <a:latin typeface="Verdana"/>
                <a:ea typeface="Verdana"/>
                <a:cs typeface="Verdana"/>
                <a:sym typeface="Verdana"/>
              </a:defRPr>
            </a:pPr>
            <a:endParaRPr/>
          </a:p>
          <a:p>
            <a:pPr algn="just">
              <a:defRPr sz="1000">
                <a:latin typeface="Verdana"/>
                <a:ea typeface="Verdana"/>
                <a:cs typeface="Verdana"/>
                <a:sym typeface="Verdana"/>
              </a:defRPr>
            </a:pPr>
            <a:endParaRPr/>
          </a:p>
          <a:p>
            <a:pPr algn="just">
              <a:defRPr sz="1000">
                <a:latin typeface="Verdana"/>
                <a:ea typeface="Verdana"/>
                <a:cs typeface="Verdana"/>
                <a:sym typeface="Verdana"/>
              </a:defRPr>
            </a:pPr>
            <a:endParaRPr/>
          </a:p>
          <a:p>
            <a:pPr algn="ctr">
              <a:buSzPct val="100000"/>
              <a:buChar char="-"/>
              <a:defRPr sz="1600">
                <a:latin typeface="Verdana"/>
                <a:ea typeface="Verdana"/>
                <a:cs typeface="Verdana"/>
                <a:sym typeface="Verdana"/>
              </a:defRPr>
            </a:pPr>
            <a:r>
              <a:t>uchwała w sprawie ustanowienia na obszarze rewitalizacji Specjalnej Strefy Rewitalizacji stanowi akt prawa miejscowego -</a:t>
            </a:r>
          </a:p>
          <a:p>
            <a:pPr algn="just">
              <a:defRPr sz="1600">
                <a:latin typeface="Verdana"/>
                <a:ea typeface="Verdana"/>
                <a:cs typeface="Verdana"/>
                <a:sym typeface="Verdana"/>
              </a:defRPr>
            </a:pPr>
            <a:r>
              <a:t> </a:t>
            </a:r>
          </a:p>
        </p:txBody>
      </p:sp>
      <p:pic>
        <p:nvPicPr>
          <p:cNvPr id="219" name="Rysunek1.jpg" descr="C:\Documents and Settings\D.Potrubacz\Pulpit\Rysunek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57187" y="285750"/>
            <a:ext cx="2428876" cy="663575"/>
          </a:xfrm>
          <a:prstGeom prst="rect">
            <a:avLst/>
          </a:prstGeom>
          <a:ln w="12700">
            <a:miter lim="400000"/>
          </a:ln>
        </p:spPr>
      </p:pic>
      <p:sp>
        <p:nvSpPr>
          <p:cNvPr id="220" name="Shape 220"/>
          <p:cNvSpPr/>
          <p:nvPr/>
        </p:nvSpPr>
        <p:spPr>
          <a:xfrm>
            <a:off x="5146675" y="779462"/>
            <a:ext cx="3503375" cy="332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 b="1" i="1">
                <a:solidFill>
                  <a:srgbClr val="0070C0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Specjalna Strefa Rewitalizacji</a:t>
            </a:r>
          </a:p>
        </p:txBody>
      </p:sp>
    </p:spTree>
  </p:cSld>
  <p:clrMapOvr>
    <a:masterClrMapping/>
  </p:clrMapOvr>
  <p:transition spd="slow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Shape 222"/>
          <p:cNvSpPr/>
          <p:nvPr/>
        </p:nvSpPr>
        <p:spPr>
          <a:xfrm>
            <a:off x="428624" y="1214436"/>
            <a:ext cx="8286751" cy="1590"/>
          </a:xfrm>
          <a:prstGeom prst="line">
            <a:avLst/>
          </a:prstGeom>
          <a:ln>
            <a:solidFill>
              <a:srgbClr val="A7C539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23" name="Shape 223"/>
          <p:cNvSpPr/>
          <p:nvPr/>
        </p:nvSpPr>
        <p:spPr>
          <a:xfrm>
            <a:off x="468312" y="5805486"/>
            <a:ext cx="8286751" cy="1590"/>
          </a:xfrm>
          <a:prstGeom prst="line">
            <a:avLst/>
          </a:prstGeom>
          <a:ln>
            <a:solidFill>
              <a:srgbClr val="147CC1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24" name="Shape 224"/>
          <p:cNvSpPr/>
          <p:nvPr/>
        </p:nvSpPr>
        <p:spPr>
          <a:xfrm>
            <a:off x="995362" y="1844675"/>
            <a:ext cx="7105651" cy="3380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algn="just">
              <a:defRPr sz="1600" b="1">
                <a:latin typeface="Verdana"/>
                <a:ea typeface="Verdana"/>
                <a:cs typeface="Verdana"/>
                <a:sym typeface="Verdana"/>
              </a:defRPr>
            </a:pPr>
            <a:r>
              <a:t>Założenia Specjalnej Strefy Rewitalizacji: </a:t>
            </a:r>
          </a:p>
          <a:p>
            <a:pPr algn="just">
              <a:defRPr sz="1000" b="1">
                <a:latin typeface="Verdana"/>
                <a:ea typeface="Verdana"/>
                <a:cs typeface="Verdana"/>
                <a:sym typeface="Verdana"/>
              </a:defRPr>
            </a:pPr>
            <a:endParaRPr/>
          </a:p>
          <a:p>
            <a:pPr algn="just">
              <a:buSzPct val="100000"/>
              <a:buFont typeface="Arial"/>
              <a:buChar char="•"/>
              <a:defRPr sz="1600">
                <a:latin typeface="Verdana"/>
                <a:ea typeface="Verdana"/>
                <a:cs typeface="Verdana"/>
                <a:sym typeface="Verdana"/>
              </a:defRPr>
            </a:pPr>
            <a:r>
              <a:t>społeczne budownictwo mieszkaniowe celem publicznym;</a:t>
            </a:r>
          </a:p>
          <a:p>
            <a:pPr algn="just">
              <a:buSzPct val="100000"/>
              <a:buFont typeface="Arial"/>
              <a:buChar char="•"/>
              <a:defRPr sz="1600">
                <a:latin typeface="Verdana"/>
                <a:ea typeface="Verdana"/>
                <a:cs typeface="Verdana"/>
                <a:sym typeface="Verdana"/>
              </a:defRPr>
            </a:pPr>
            <a:r>
              <a:t>obowiązek opróżnienia lokalu wchodzącego w skład mieszkaniowego zasobu gminy na czas wykonywania robót budowlanych;</a:t>
            </a:r>
          </a:p>
          <a:p>
            <a:pPr algn="just">
              <a:buSzPct val="100000"/>
              <a:buFont typeface="Arial"/>
              <a:buChar char="•"/>
              <a:defRPr sz="1600">
                <a:latin typeface="Verdana"/>
                <a:ea typeface="Verdana"/>
                <a:cs typeface="Verdana"/>
                <a:sym typeface="Verdana"/>
              </a:defRPr>
            </a:pPr>
            <a:r>
              <a:t>możliwość ustanowienia na obszarze Strefy zakazu wydawania decyzji o warunkach zabudowy na wszystkie bądź wybrane zmiany sposobu zagospodarowania terenu;</a:t>
            </a:r>
          </a:p>
          <a:p>
            <a:pPr algn="just">
              <a:buSzPct val="100000"/>
              <a:buFont typeface="Arial"/>
              <a:buChar char="•"/>
              <a:defRPr sz="1600">
                <a:latin typeface="Verdana"/>
                <a:ea typeface="Verdana"/>
                <a:cs typeface="Verdana"/>
                <a:sym typeface="Verdana"/>
              </a:defRPr>
            </a:pPr>
            <a:r>
              <a:t>możliwość udzielania dotacji przez gminę właścicielom nieruchomości na roboty budowlane lub prace konserwatorskie/ restauratorskie w przypadku, gdy działania te służą realizacji przedsięwzięć rewitalizacyjnych.</a:t>
            </a:r>
          </a:p>
          <a:p>
            <a:pPr algn="just">
              <a:defRPr sz="1600">
                <a:latin typeface="Verdana"/>
                <a:ea typeface="Verdana"/>
                <a:cs typeface="Verdana"/>
                <a:sym typeface="Verdana"/>
              </a:defRPr>
            </a:pPr>
            <a:r>
              <a:t>   </a:t>
            </a:r>
          </a:p>
        </p:txBody>
      </p:sp>
      <p:pic>
        <p:nvPicPr>
          <p:cNvPr id="225" name="Rysunek1.jpg" descr="C:\Documents and Settings\D.Potrubacz\Pulpit\Rysunek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57187" y="285750"/>
            <a:ext cx="2428876" cy="663575"/>
          </a:xfrm>
          <a:prstGeom prst="rect">
            <a:avLst/>
          </a:prstGeom>
          <a:ln w="12700">
            <a:miter lim="400000"/>
          </a:ln>
        </p:spPr>
      </p:pic>
      <p:sp>
        <p:nvSpPr>
          <p:cNvPr id="226" name="Shape 226"/>
          <p:cNvSpPr/>
          <p:nvPr/>
        </p:nvSpPr>
        <p:spPr>
          <a:xfrm>
            <a:off x="5146675" y="779462"/>
            <a:ext cx="3503375" cy="332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 b="1" i="1">
                <a:solidFill>
                  <a:srgbClr val="0070C0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Specjalna Strefa Rewitalizacji</a:t>
            </a:r>
          </a:p>
        </p:txBody>
      </p:sp>
    </p:spTree>
  </p:cSld>
  <p:clrMapOvr>
    <a:masterClrMapping/>
  </p:clrMapOvr>
  <p:transition spd="slow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Shape 228"/>
          <p:cNvSpPr/>
          <p:nvPr/>
        </p:nvSpPr>
        <p:spPr>
          <a:xfrm>
            <a:off x="428624" y="1214436"/>
            <a:ext cx="8286751" cy="1590"/>
          </a:xfrm>
          <a:prstGeom prst="line">
            <a:avLst/>
          </a:prstGeom>
          <a:ln>
            <a:solidFill>
              <a:srgbClr val="A7C539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29" name="Shape 229"/>
          <p:cNvSpPr/>
          <p:nvPr/>
        </p:nvSpPr>
        <p:spPr>
          <a:xfrm>
            <a:off x="468312" y="5805486"/>
            <a:ext cx="8286751" cy="1590"/>
          </a:xfrm>
          <a:prstGeom prst="line">
            <a:avLst/>
          </a:prstGeom>
          <a:ln>
            <a:solidFill>
              <a:srgbClr val="147CC1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230" name="Rysunek1.jpg" descr="C:\Documents and Settings\D.Potrubacz\Pulpit\Rysunek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57187" y="285750"/>
            <a:ext cx="2428876" cy="663575"/>
          </a:xfrm>
          <a:prstGeom prst="rect">
            <a:avLst/>
          </a:prstGeom>
          <a:ln w="12700">
            <a:miter lim="400000"/>
          </a:ln>
        </p:spPr>
      </p:pic>
      <p:sp>
        <p:nvSpPr>
          <p:cNvPr id="231" name="Shape 231"/>
          <p:cNvSpPr/>
          <p:nvPr/>
        </p:nvSpPr>
        <p:spPr>
          <a:xfrm>
            <a:off x="979487" y="1557337"/>
            <a:ext cx="7553326" cy="34648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 sz="1600" b="1">
                <a:latin typeface="Verdana"/>
                <a:ea typeface="Verdana"/>
                <a:cs typeface="Verdana"/>
                <a:sym typeface="Verdana"/>
              </a:defRPr>
            </a:pPr>
            <a:r>
              <a:t>Miejscowy Plan Rewitalizacji (MPR)</a:t>
            </a:r>
          </a:p>
          <a:p>
            <a:pPr>
              <a:defRPr sz="1600" i="1">
                <a:latin typeface="Verdana"/>
                <a:ea typeface="Verdana"/>
                <a:cs typeface="Verdana"/>
                <a:sym typeface="Verdana"/>
              </a:defRPr>
            </a:pPr>
            <a:endParaRPr/>
          </a:p>
          <a:p>
            <a:pPr>
              <a:defRPr sz="1600" i="1">
                <a:latin typeface="Verdana"/>
                <a:ea typeface="Verdana"/>
                <a:cs typeface="Verdana"/>
                <a:sym typeface="Verdana"/>
              </a:defRPr>
            </a:pPr>
            <a:r>
              <a:t>zmiana przepisów ustawy o planowaniu i zagospodarowaniu przestrzennym:</a:t>
            </a:r>
          </a:p>
          <a:p>
            <a:pPr>
              <a:defRPr sz="1600">
                <a:latin typeface="Verdana"/>
                <a:ea typeface="Verdana"/>
                <a:cs typeface="Verdana"/>
                <a:sym typeface="Verdana"/>
              </a:defRPr>
            </a:pPr>
            <a:endParaRPr/>
          </a:p>
          <a:p>
            <a:pPr algn="just">
              <a:lnSpc>
                <a:spcPct val="114000"/>
              </a:lnSpc>
              <a:buSzPct val="100000"/>
              <a:buFont typeface="Arial"/>
              <a:buChar char="•"/>
              <a:defRPr sz="1600">
                <a:latin typeface="Verdana"/>
                <a:ea typeface="Verdana"/>
                <a:cs typeface="Verdana"/>
                <a:sym typeface="Verdana"/>
              </a:defRPr>
            </a:pPr>
            <a:r>
              <a:t>rada gminy może uchwalić dla obszaru rewitalizacji miejscowy plan rewitalizacji, jeżeli uchwalony został gminny program rewitalizacji;</a:t>
            </a:r>
          </a:p>
          <a:p>
            <a:pPr algn="just">
              <a:lnSpc>
                <a:spcPct val="114000"/>
              </a:lnSpc>
              <a:buSzPct val="100000"/>
              <a:buFont typeface="Arial"/>
              <a:buChar char="•"/>
              <a:defRPr sz="1600">
                <a:latin typeface="Verdana"/>
                <a:ea typeface="Verdana"/>
                <a:cs typeface="Verdana"/>
                <a:sym typeface="Verdana"/>
              </a:defRPr>
            </a:pPr>
            <a:r>
              <a:t>MPR jest szczególną formą planu miejscowego;</a:t>
            </a:r>
          </a:p>
          <a:p>
            <a:pPr algn="just">
              <a:lnSpc>
                <a:spcPct val="114000"/>
              </a:lnSpc>
              <a:buSzPct val="100000"/>
              <a:buFont typeface="Arial"/>
              <a:buChar char="•"/>
              <a:defRPr sz="1600">
                <a:latin typeface="Verdana"/>
                <a:ea typeface="Verdana"/>
                <a:cs typeface="Verdana"/>
                <a:sym typeface="Verdana"/>
              </a:defRPr>
            </a:pPr>
            <a:r>
              <a:t>jeżeli na całości albo części obszaru rewitalizacji obowiązuje plan miejscowy i został uchwalony GPR, MPR można również uchwalić </a:t>
            </a:r>
            <a:br/>
            <a:r>
              <a:t>w wyniku zmiany planu miejscowego;</a:t>
            </a:r>
          </a:p>
          <a:p>
            <a:pPr algn="just">
              <a:lnSpc>
                <a:spcPct val="114000"/>
              </a:lnSpc>
              <a:buSzPct val="100000"/>
              <a:buFont typeface="Arial"/>
              <a:buChar char="•"/>
              <a:defRPr sz="1600">
                <a:latin typeface="Verdana"/>
                <a:ea typeface="Verdana"/>
                <a:cs typeface="Verdana"/>
                <a:sym typeface="Verdana"/>
              </a:defRPr>
            </a:pPr>
            <a:r>
              <a:t>rada gminy może uchwalić MPR dla całości albo części obszaru rewitalizacji.</a:t>
            </a:r>
          </a:p>
        </p:txBody>
      </p:sp>
      <p:sp>
        <p:nvSpPr>
          <p:cNvPr id="232" name="Shape 232"/>
          <p:cNvSpPr/>
          <p:nvPr/>
        </p:nvSpPr>
        <p:spPr>
          <a:xfrm>
            <a:off x="4956175" y="779462"/>
            <a:ext cx="3388876" cy="332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 b="1" i="1">
                <a:solidFill>
                  <a:srgbClr val="0070C0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Miejscowy Plan Rewitalizacji</a:t>
            </a: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/>
          <p:nvPr/>
        </p:nvSpPr>
        <p:spPr>
          <a:xfrm>
            <a:off x="428624" y="1214436"/>
            <a:ext cx="8286751" cy="1590"/>
          </a:xfrm>
          <a:prstGeom prst="line">
            <a:avLst/>
          </a:prstGeom>
          <a:ln>
            <a:solidFill>
              <a:srgbClr val="A7C539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5" name="Shape 45"/>
          <p:cNvSpPr/>
          <p:nvPr/>
        </p:nvSpPr>
        <p:spPr>
          <a:xfrm>
            <a:off x="468312" y="5805486"/>
            <a:ext cx="8286751" cy="1590"/>
          </a:xfrm>
          <a:prstGeom prst="line">
            <a:avLst/>
          </a:prstGeom>
          <a:ln>
            <a:solidFill>
              <a:srgbClr val="147CC1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46" name="Rysunek1.jpg" descr="C:\Documents and Settings\D.Potrubacz\Pulpit\Rysunek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57187" y="285750"/>
            <a:ext cx="2428876" cy="663575"/>
          </a:xfrm>
          <a:prstGeom prst="rect">
            <a:avLst/>
          </a:prstGeom>
          <a:ln w="12700">
            <a:miter lim="400000"/>
          </a:ln>
        </p:spPr>
      </p:pic>
      <p:sp>
        <p:nvSpPr>
          <p:cNvPr id="47" name="Shape 47"/>
          <p:cNvSpPr/>
          <p:nvPr/>
        </p:nvSpPr>
        <p:spPr>
          <a:xfrm>
            <a:off x="4183062" y="611187"/>
            <a:ext cx="4572001" cy="574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 algn="r">
              <a:defRPr sz="1600" b="1" i="1">
                <a:solidFill>
                  <a:srgbClr val="0070C0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Rewitalizacja - kluczowy element Krajowej Polityki Miejskiej 2023</a:t>
            </a:r>
          </a:p>
        </p:txBody>
      </p:sp>
      <p:sp>
        <p:nvSpPr>
          <p:cNvPr id="48" name="Shape 48"/>
          <p:cNvSpPr/>
          <p:nvPr/>
        </p:nvSpPr>
        <p:spPr>
          <a:xfrm>
            <a:off x="684212" y="1687512"/>
            <a:ext cx="7920038" cy="574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algn="just">
              <a:defRPr sz="1600" b="1">
                <a:latin typeface="Verdana"/>
                <a:ea typeface="Verdana"/>
                <a:cs typeface="Verdana"/>
                <a:sym typeface="Verdana"/>
              </a:defRPr>
            </a:pPr>
            <a:r>
              <a:t>Krajowa Polityka Miejska 2023 </a:t>
            </a:r>
            <a:r>
              <a:rPr b="0"/>
              <a:t>(KPM), przyjęta przez Radę Ministrów </a:t>
            </a:r>
            <a:br>
              <a:rPr b="0"/>
            </a:br>
            <a:r>
              <a:rPr b="0"/>
              <a:t>w dniu 20 października 2015 r. </a:t>
            </a:r>
          </a:p>
        </p:txBody>
      </p:sp>
      <p:sp>
        <p:nvSpPr>
          <p:cNvPr id="49" name="Shape 49"/>
          <p:cNvSpPr/>
          <p:nvPr/>
        </p:nvSpPr>
        <p:spPr>
          <a:xfrm>
            <a:off x="684212" y="2565400"/>
            <a:ext cx="7704138" cy="29745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marL="285750" indent="-285750" algn="just">
              <a:spcBef>
                <a:spcPts val="600"/>
              </a:spcBef>
              <a:buSzPct val="100000"/>
              <a:buChar char="•"/>
              <a:defRPr sz="1600">
                <a:latin typeface="Verdana"/>
                <a:ea typeface="Verdana"/>
                <a:cs typeface="Verdana"/>
                <a:sym typeface="Verdana"/>
              </a:defRPr>
            </a:pPr>
            <a:r>
              <a:t>rewitalizacja - jeden z 10 wątków/elementów polityki skierowanej na zrównoważony rozwój miast i poprawę jakości życia w obszarach zdegradowanych; </a:t>
            </a:r>
          </a:p>
          <a:p>
            <a:pPr marL="285750" indent="-285750" algn="just">
              <a:spcBef>
                <a:spcPts val="600"/>
              </a:spcBef>
              <a:buSzPct val="100000"/>
              <a:buChar char="•"/>
              <a:defRPr sz="1600">
                <a:latin typeface="Verdana"/>
                <a:ea typeface="Verdana"/>
                <a:cs typeface="Verdana"/>
                <a:sym typeface="Verdana"/>
              </a:defRPr>
            </a:pPr>
            <a:r>
              <a:t>adresatami są wszyscy uczestnicy życia w mieście: władze, mieszkańcy, przedsiębiorcy etc.;</a:t>
            </a:r>
          </a:p>
          <a:p>
            <a:pPr marL="285750" indent="-285750" algn="just">
              <a:spcBef>
                <a:spcPts val="600"/>
              </a:spcBef>
              <a:buSzPct val="100000"/>
              <a:buChar char="•"/>
              <a:defRPr sz="1600">
                <a:latin typeface="Verdana"/>
                <a:ea typeface="Verdana"/>
                <a:cs typeface="Verdana"/>
                <a:sym typeface="Verdana"/>
              </a:defRPr>
            </a:pPr>
            <a:r>
              <a:t>przedstawia m.in. kierunki działań Rządu oraz instytucji podległych względem miast w kontekście rewitalizacji; </a:t>
            </a:r>
          </a:p>
          <a:p>
            <a:pPr marL="285750" indent="-285750" algn="just">
              <a:spcBef>
                <a:spcPts val="600"/>
              </a:spcBef>
              <a:buSzPct val="100000"/>
              <a:buChar char="•"/>
              <a:defRPr sz="1600">
                <a:latin typeface="Verdana"/>
                <a:ea typeface="Verdana"/>
                <a:cs typeface="Verdana"/>
                <a:sym typeface="Verdana"/>
              </a:defRPr>
            </a:pPr>
            <a:r>
              <a:t>wskazuje pożądane kierunki działań</a:t>
            </a:r>
            <a:r>
              <a:rPr>
                <a:solidFill>
                  <a:srgbClr val="00B0F0"/>
                </a:solidFill>
              </a:rPr>
              <a:t> </a:t>
            </a:r>
            <a:r>
              <a:t>dot. prowadzenia działań rewitalizacyjnych  na poziomie lokalnym </a:t>
            </a:r>
            <a:r>
              <a:rPr>
                <a:latin typeface="Wingdings"/>
                <a:ea typeface="Wingdings"/>
                <a:cs typeface="Wingdings"/>
                <a:sym typeface="Wingdings"/>
              </a:rPr>
              <a:t> </a:t>
            </a:r>
            <a:r>
              <a:t>sformułowanie klarownej płaszczyzny odniesienia dla relacji rząd/samorząd w odniesieniu do zagadnień objętych tematyką KPM.</a:t>
            </a:r>
          </a:p>
        </p:txBody>
      </p:sp>
    </p:spTree>
  </p:cSld>
  <p:clrMapOvr>
    <a:masterClrMapping/>
  </p:clrMapOvr>
  <p:transition spd="slow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4"/>
          <p:cNvSpPr/>
          <p:nvPr/>
        </p:nvSpPr>
        <p:spPr>
          <a:xfrm>
            <a:off x="428624" y="1214436"/>
            <a:ext cx="8286751" cy="1590"/>
          </a:xfrm>
          <a:prstGeom prst="line">
            <a:avLst/>
          </a:prstGeom>
          <a:ln>
            <a:solidFill>
              <a:srgbClr val="A7C539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35" name="Shape 235"/>
          <p:cNvSpPr/>
          <p:nvPr/>
        </p:nvSpPr>
        <p:spPr>
          <a:xfrm>
            <a:off x="468312" y="5805486"/>
            <a:ext cx="8286751" cy="1590"/>
          </a:xfrm>
          <a:prstGeom prst="line">
            <a:avLst/>
          </a:prstGeom>
          <a:ln>
            <a:solidFill>
              <a:srgbClr val="147CC1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236" name="Rysunek1.jpg" descr="C:\Documents and Settings\D.Potrubacz\Pulpit\Rysunek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57187" y="285750"/>
            <a:ext cx="2428876" cy="663575"/>
          </a:xfrm>
          <a:prstGeom prst="rect">
            <a:avLst/>
          </a:prstGeom>
          <a:ln w="12700">
            <a:miter lim="400000"/>
          </a:ln>
        </p:spPr>
      </p:pic>
      <p:sp>
        <p:nvSpPr>
          <p:cNvPr id="237" name="Shape 237"/>
          <p:cNvSpPr/>
          <p:nvPr/>
        </p:nvSpPr>
        <p:spPr>
          <a:xfrm>
            <a:off x="1012825" y="1341437"/>
            <a:ext cx="7591425" cy="37269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 sz="1600" b="1">
                <a:latin typeface="Verdana"/>
                <a:ea typeface="Verdana"/>
                <a:cs typeface="Verdana"/>
                <a:sym typeface="Verdana"/>
              </a:defRPr>
            </a:pPr>
            <a:r>
              <a:t>W miejscowym planie rewitalizacji określić można m.in.:</a:t>
            </a:r>
          </a:p>
          <a:p>
            <a:pPr>
              <a:defRPr sz="800" b="1">
                <a:latin typeface="Verdana"/>
                <a:ea typeface="Verdana"/>
                <a:cs typeface="Verdana"/>
                <a:sym typeface="Verdana"/>
              </a:defRPr>
            </a:pPr>
            <a:endParaRPr/>
          </a:p>
          <a:p>
            <a:pPr algn="just">
              <a:lnSpc>
                <a:spcPct val="114000"/>
              </a:lnSpc>
              <a:buSzPct val="100000"/>
              <a:buFont typeface="Arial"/>
              <a:buChar char="•"/>
              <a:defRPr sz="1600">
                <a:latin typeface="Verdana"/>
                <a:ea typeface="Verdana"/>
                <a:cs typeface="Verdana"/>
                <a:sym typeface="Verdana"/>
              </a:defRPr>
            </a:pPr>
            <a:r>
              <a:t>zasady kompozycji przestrzennej nowej zabudowy i harmonizowania planowanej zabudowy z zabudową istniejącą;</a:t>
            </a:r>
          </a:p>
          <a:p>
            <a:pPr algn="just">
              <a:lnSpc>
                <a:spcPct val="114000"/>
              </a:lnSpc>
              <a:buSzPct val="100000"/>
              <a:buFont typeface="Arial"/>
              <a:buChar char="•"/>
              <a:defRPr sz="1600">
                <a:latin typeface="Verdana"/>
                <a:ea typeface="Verdana"/>
                <a:cs typeface="Verdana"/>
                <a:sym typeface="Verdana"/>
              </a:defRPr>
            </a:pPr>
            <a:r>
              <a:t>ustalenia dotyczące charakterystycznych cech elewacji budynków;</a:t>
            </a:r>
          </a:p>
          <a:p>
            <a:pPr algn="just">
              <a:lnSpc>
                <a:spcPct val="114000"/>
              </a:lnSpc>
              <a:buSzPct val="100000"/>
              <a:buFont typeface="Arial"/>
              <a:buChar char="•"/>
              <a:defRPr sz="1600">
                <a:latin typeface="Verdana"/>
                <a:ea typeface="Verdana"/>
                <a:cs typeface="Verdana"/>
                <a:sym typeface="Verdana"/>
              </a:defRPr>
            </a:pPr>
            <a:r>
              <a:t>szczegółowe ustalenia dotyczące zagospodarowania i wyposażenia terenów przestrzeni publicznych, w tym urządzania i sytuowania zieleni, koncepcji organizacji ruchu na drogach publicznych oraz przekrojów ulic;</a:t>
            </a:r>
          </a:p>
          <a:p>
            <a:pPr algn="just">
              <a:lnSpc>
                <a:spcPct val="114000"/>
              </a:lnSpc>
              <a:buSzPct val="100000"/>
              <a:buFont typeface="Arial"/>
              <a:buChar char="•"/>
              <a:defRPr sz="1600">
                <a:latin typeface="Verdana"/>
                <a:ea typeface="Verdana"/>
                <a:cs typeface="Verdana"/>
                <a:sym typeface="Verdana"/>
              </a:defRPr>
            </a:pPr>
            <a:r>
              <a:t>zakazy i ograniczenia dotyczące działalności handlowej lub usługowej;</a:t>
            </a:r>
          </a:p>
          <a:p>
            <a:pPr algn="just">
              <a:lnSpc>
                <a:spcPct val="114000"/>
              </a:lnSpc>
              <a:buSzPct val="100000"/>
              <a:buFont typeface="Arial"/>
              <a:buChar char="•"/>
              <a:defRPr sz="1600">
                <a:latin typeface="Verdana"/>
                <a:ea typeface="Verdana"/>
                <a:cs typeface="Verdana"/>
                <a:sym typeface="Verdana"/>
              </a:defRPr>
            </a:pPr>
            <a:r>
              <a:t>maksymalną powierzchnię sprzedaży obiektów handlowych, w tym obszary rozmieszczenia obiektów handlowych o wskazanej w planie maksymalnej powierzchni sprzedaży i ich dopuszczalną liczbę;</a:t>
            </a:r>
          </a:p>
          <a:p>
            <a:pPr algn="just">
              <a:lnSpc>
                <a:spcPct val="114000"/>
              </a:lnSpc>
              <a:buSzPct val="100000"/>
              <a:buFont typeface="Arial"/>
              <a:buChar char="•"/>
              <a:defRPr sz="1600">
                <a:latin typeface="Verdana"/>
                <a:ea typeface="Verdana"/>
                <a:cs typeface="Verdana"/>
                <a:sym typeface="Verdana"/>
              </a:defRPr>
            </a:pPr>
            <a:r>
              <a:t>zakres niezbędnej do wybudowania infrastruktury technicznej, społecznej lub lokali.</a:t>
            </a:r>
          </a:p>
        </p:txBody>
      </p:sp>
      <p:sp>
        <p:nvSpPr>
          <p:cNvPr id="238" name="Shape 238"/>
          <p:cNvSpPr/>
          <p:nvPr/>
        </p:nvSpPr>
        <p:spPr>
          <a:xfrm>
            <a:off x="4956175" y="779462"/>
            <a:ext cx="3388876" cy="332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 b="1" i="1">
                <a:solidFill>
                  <a:srgbClr val="0070C0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Miejscowy Plan Rewitalizacji</a:t>
            </a:r>
          </a:p>
        </p:txBody>
      </p:sp>
    </p:spTree>
  </p:cSld>
  <p:clrMapOvr>
    <a:masterClrMapping/>
  </p:clrMapOvr>
  <p:transition spd="slow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0" name="Rysunek1.jpg" descr="C:\Documents and Settings\D.Potrubacz\Pulpit\Rysunek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50825" y="836612"/>
            <a:ext cx="8642350" cy="5040313"/>
          </a:xfrm>
          <a:prstGeom prst="rect">
            <a:avLst/>
          </a:prstGeom>
          <a:ln w="12700">
            <a:miter lim="400000"/>
          </a:ln>
        </p:spPr>
      </p:pic>
      <p:pic>
        <p:nvPicPr>
          <p:cNvPr id="241" name="Rysunek1.jpg" descr="C:\Documents and Settings\D.Potrubacz\Pulpit\Rysunek1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57187" y="285750"/>
            <a:ext cx="2428876" cy="663575"/>
          </a:xfrm>
          <a:prstGeom prst="rect">
            <a:avLst/>
          </a:prstGeom>
          <a:ln w="12700">
            <a:miter lim="400000"/>
          </a:ln>
        </p:spPr>
      </p:pic>
      <p:pic>
        <p:nvPicPr>
          <p:cNvPr id="242" name="logo_FE_Pomoc_techniczna_rgb-1.jpg" descr="D:\e.laskowska\Desktop\REWITALIZACJA\logotypy, wytyczne oznaczania\logo_FE_Pomoc_techniczna_rgb-1.jp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66725" y="5965825"/>
            <a:ext cx="1514475" cy="844550"/>
          </a:xfrm>
          <a:prstGeom prst="rect">
            <a:avLst/>
          </a:prstGeom>
          <a:ln w="12700">
            <a:miter lim="400000"/>
          </a:ln>
        </p:spPr>
      </p:pic>
      <p:pic>
        <p:nvPicPr>
          <p:cNvPr id="243" name="UE_FS_rgb-1.jpg" descr="D:\e.laskowska\Desktop\REWITALIZACJA\logotypy, wytyczne oznaczania\UE_FS_rgb-1.jp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7000875" y="6126162"/>
            <a:ext cx="1603375" cy="523876"/>
          </a:xfrm>
          <a:prstGeom prst="rect">
            <a:avLst/>
          </a:prstGeom>
          <a:ln w="12700">
            <a:miter lim="400000"/>
          </a:ln>
        </p:spPr>
      </p:pic>
      <p:sp>
        <p:nvSpPr>
          <p:cNvPr id="244" name="Shape 244"/>
          <p:cNvSpPr/>
          <p:nvPr/>
        </p:nvSpPr>
        <p:spPr>
          <a:xfrm>
            <a:off x="2852737" y="3289300"/>
            <a:ext cx="3321061" cy="459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 b="1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t>Dziękuję za uwagę</a:t>
            </a:r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/>
          <p:nvPr/>
        </p:nvSpPr>
        <p:spPr>
          <a:xfrm>
            <a:off x="428624" y="1214436"/>
            <a:ext cx="8286751" cy="1590"/>
          </a:xfrm>
          <a:prstGeom prst="line">
            <a:avLst/>
          </a:prstGeom>
          <a:ln>
            <a:solidFill>
              <a:srgbClr val="A7C539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7" name="Shape 27"/>
          <p:cNvSpPr/>
          <p:nvPr/>
        </p:nvSpPr>
        <p:spPr>
          <a:xfrm>
            <a:off x="468312" y="6300786"/>
            <a:ext cx="8286751" cy="1590"/>
          </a:xfrm>
          <a:prstGeom prst="line">
            <a:avLst/>
          </a:prstGeom>
          <a:ln>
            <a:solidFill>
              <a:srgbClr val="147CC1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28" name="Rysunek1.jpg" descr="C:\Documents and Settings\D.Potrubacz\Pulpit\Rysunek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57187" y="285750"/>
            <a:ext cx="2428876" cy="663575"/>
          </a:xfrm>
          <a:prstGeom prst="rect">
            <a:avLst/>
          </a:prstGeom>
          <a:ln w="12700">
            <a:miter lim="400000"/>
          </a:ln>
        </p:spPr>
      </p:pic>
      <p:sp>
        <p:nvSpPr>
          <p:cNvPr id="29" name="Shape 29"/>
          <p:cNvSpPr/>
          <p:nvPr/>
        </p:nvSpPr>
        <p:spPr>
          <a:xfrm>
            <a:off x="3898205" y="496887"/>
            <a:ext cx="4958458" cy="6673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2000" b="1" i="1">
                <a:solidFill>
                  <a:srgbClr val="0070C0"/>
                </a:solidFill>
                <a:effectLst>
                  <a:outerShdw blurRad="12700" dist="25400" dir="2700000" rotWithShape="0">
                    <a:srgbClr val="DDDDDD"/>
                  </a:outerShdw>
                </a:effectLst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Doświadczenia w zakresie rewitalizacji</a:t>
            </a:r>
          </a:p>
        </p:txBody>
      </p:sp>
      <p:sp>
        <p:nvSpPr>
          <p:cNvPr id="30" name="Shape 30"/>
          <p:cNvSpPr/>
          <p:nvPr/>
        </p:nvSpPr>
        <p:spPr>
          <a:xfrm>
            <a:off x="424372" y="1290954"/>
            <a:ext cx="8909821" cy="4663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 algn="just">
              <a:spcBef>
                <a:spcPts val="1200"/>
              </a:spcBef>
              <a:defRPr sz="1500" b="1">
                <a:latin typeface="Verdana"/>
                <a:ea typeface="Verdana"/>
                <a:cs typeface="Verdana"/>
                <a:sym typeface="Verdana"/>
              </a:defRPr>
            </a:pPr>
            <a:r>
              <a:t>Doświadczenia pozytywne:</a:t>
            </a:r>
          </a:p>
          <a:p>
            <a:pPr marL="447674" lvl="1" indent="-447674" algn="just">
              <a:spcBef>
                <a:spcPts val="1200"/>
              </a:spcBef>
              <a:buSzPct val="100000"/>
              <a:buFont typeface="Arial"/>
              <a:buChar char="•"/>
              <a:defRPr sz="1500">
                <a:latin typeface="Verdana"/>
                <a:ea typeface="Verdana"/>
                <a:cs typeface="Verdana"/>
                <a:sym typeface="Verdana"/>
              </a:defRPr>
            </a:pPr>
            <a:r>
              <a:t>dobre projekty</a:t>
            </a:r>
          </a:p>
          <a:p>
            <a:pPr marL="912394" lvl="2" indent="-150394" algn="just">
              <a:spcBef>
                <a:spcPts val="600"/>
              </a:spcBef>
              <a:buSzPct val="100000"/>
              <a:buChar char="•"/>
              <a:defRPr sz="1500">
                <a:latin typeface="Verdana"/>
                <a:ea typeface="Verdana"/>
                <a:cs typeface="Verdana"/>
                <a:sym typeface="Verdana"/>
              </a:defRPr>
            </a:pPr>
            <a:r>
              <a:t>zmiany w centrach miast, zahamowanie negatywnych zjawisk,</a:t>
            </a:r>
          </a:p>
          <a:p>
            <a:pPr marL="912394" lvl="2" indent="-150394" algn="just">
              <a:spcBef>
                <a:spcPts val="600"/>
              </a:spcBef>
              <a:buSzPct val="100000"/>
              <a:buChar char="•"/>
              <a:defRPr sz="1500">
                <a:latin typeface="Verdana"/>
                <a:ea typeface="Verdana"/>
                <a:cs typeface="Verdana"/>
                <a:sym typeface="Verdana"/>
              </a:defRPr>
            </a:pPr>
            <a:r>
              <a:t>interwencje w substancję mieszkaniową, przez to poprawa warunków życia,</a:t>
            </a:r>
          </a:p>
          <a:p>
            <a:pPr marL="912394" lvl="2" indent="-150394" algn="just">
              <a:spcBef>
                <a:spcPts val="600"/>
              </a:spcBef>
              <a:buSzPct val="100000"/>
              <a:buChar char="•"/>
              <a:defRPr sz="1500">
                <a:latin typeface="Verdana"/>
                <a:ea typeface="Verdana"/>
                <a:cs typeface="Verdana"/>
                <a:sym typeface="Verdana"/>
              </a:defRPr>
            </a:pPr>
            <a:r>
              <a:t>poprawa stanu zabytków, podniesienie atrakcyjności turystycznej i inwestycyjnej.</a:t>
            </a:r>
          </a:p>
          <a:p>
            <a:pPr marL="447674" lvl="1" indent="-447674" algn="just">
              <a:spcBef>
                <a:spcPts val="1200"/>
              </a:spcBef>
              <a:buSzPct val="100000"/>
              <a:buFont typeface="Arial"/>
              <a:buChar char="•"/>
              <a:defRPr sz="1500">
                <a:latin typeface="Verdana"/>
                <a:ea typeface="Verdana"/>
                <a:cs typeface="Verdana"/>
                <a:sym typeface="Verdana"/>
              </a:defRPr>
            </a:pPr>
            <a:r>
              <a:t>włączenie finansowania zwrotnego do działań rewitalizacyjnych (JESSICA)</a:t>
            </a:r>
          </a:p>
          <a:p>
            <a:pPr marL="447675" lvl="1" indent="-447675" algn="just">
              <a:spcBef>
                <a:spcPts val="1200"/>
              </a:spcBef>
              <a:defRPr sz="1500" b="1">
                <a:latin typeface="Verdana"/>
                <a:ea typeface="Verdana"/>
                <a:cs typeface="Verdana"/>
                <a:sym typeface="Verdana"/>
              </a:defRPr>
            </a:pPr>
            <a:r>
              <a:t>ALE niejednokrotnie:</a:t>
            </a:r>
          </a:p>
          <a:p>
            <a:pPr marL="541421" lvl="1" indent="-160421" algn="just">
              <a:spcBef>
                <a:spcPts val="1200"/>
              </a:spcBef>
              <a:buSzPct val="100000"/>
              <a:buChar char="•"/>
              <a:defRPr sz="1500">
                <a:latin typeface="Verdana"/>
                <a:ea typeface="Verdana"/>
                <a:cs typeface="Verdana"/>
                <a:sym typeface="Verdana"/>
              </a:defRPr>
            </a:pPr>
            <a:r>
              <a:t>nadużywanie pojęcia  „rewitalizacja”,</a:t>
            </a:r>
          </a:p>
          <a:p>
            <a:pPr marL="541421" lvl="1" indent="-160421" algn="just">
              <a:spcBef>
                <a:spcPts val="1200"/>
              </a:spcBef>
              <a:buSzPct val="100000"/>
              <a:buChar char="•"/>
              <a:defRPr sz="1500">
                <a:latin typeface="Verdana"/>
                <a:ea typeface="Verdana"/>
                <a:cs typeface="Verdana"/>
                <a:sym typeface="Verdana"/>
              </a:defRPr>
            </a:pPr>
            <a:r>
              <a:t>rozproszenie działań, brak koordynacji,</a:t>
            </a:r>
          </a:p>
          <a:p>
            <a:pPr marL="541421" lvl="1" indent="-160421" algn="just">
              <a:spcBef>
                <a:spcPts val="1200"/>
              </a:spcBef>
              <a:buSzPct val="100000"/>
              <a:buChar char="•"/>
              <a:defRPr sz="1500">
                <a:latin typeface="Verdana"/>
                <a:ea typeface="Verdana"/>
                <a:cs typeface="Verdana"/>
                <a:sym typeface="Verdana"/>
              </a:defRPr>
            </a:pPr>
            <a:r>
              <a:t>fragmentaryczność działań, brak kompleksowości,</a:t>
            </a:r>
          </a:p>
          <a:p>
            <a:pPr marL="541421" lvl="1" indent="-160421" algn="just">
              <a:spcBef>
                <a:spcPts val="1200"/>
              </a:spcBef>
              <a:buSzPct val="100000"/>
              <a:buChar char="•"/>
              <a:defRPr sz="1500">
                <a:latin typeface="Verdana"/>
                <a:ea typeface="Verdana"/>
                <a:cs typeface="Verdana"/>
                <a:sym typeface="Verdana"/>
              </a:defRPr>
            </a:pPr>
            <a:r>
              <a:t>słaby nacisk na przedsięwzięcia „miękkie”,</a:t>
            </a:r>
          </a:p>
          <a:p>
            <a:pPr marL="541421" lvl="1" indent="-160421" algn="just">
              <a:spcBef>
                <a:spcPts val="1200"/>
              </a:spcBef>
              <a:buSzPct val="100000"/>
              <a:buChar char="•"/>
              <a:defRPr sz="1500">
                <a:latin typeface="Verdana"/>
                <a:ea typeface="Verdana"/>
                <a:cs typeface="Verdana"/>
                <a:sym typeface="Verdana"/>
              </a:defRPr>
            </a:pPr>
            <a:r>
              <a:t>słaba partycypacja społeczna,</a:t>
            </a:r>
          </a:p>
          <a:p>
            <a:pPr marL="541421" lvl="1" indent="-160421" algn="just">
              <a:spcBef>
                <a:spcPts val="1200"/>
              </a:spcBef>
              <a:buSzPct val="100000"/>
              <a:buChar char="•"/>
              <a:defRPr sz="1500">
                <a:latin typeface="Verdana"/>
                <a:ea typeface="Verdana"/>
                <a:cs typeface="Verdana"/>
                <a:sym typeface="Verdana"/>
              </a:defRPr>
            </a:pPr>
            <a:r>
              <a:t>niska skuteczność wobec grup wykluczonych, mieszkańców.</a:t>
            </a:r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>
            <a:off x="428624" y="1214436"/>
            <a:ext cx="8286751" cy="1590"/>
          </a:xfrm>
          <a:prstGeom prst="line">
            <a:avLst/>
          </a:prstGeom>
          <a:ln>
            <a:solidFill>
              <a:srgbClr val="A7C539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3" name="Shape 33"/>
          <p:cNvSpPr/>
          <p:nvPr/>
        </p:nvSpPr>
        <p:spPr>
          <a:xfrm>
            <a:off x="468312" y="5805486"/>
            <a:ext cx="8286751" cy="1590"/>
          </a:xfrm>
          <a:prstGeom prst="line">
            <a:avLst/>
          </a:prstGeom>
          <a:ln>
            <a:solidFill>
              <a:srgbClr val="147CC1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34" name="Rysunek1.jpg" descr="C:\Documents and Settings\D.Potrubacz\Pulpit\Rysunek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57187" y="285750"/>
            <a:ext cx="2428876" cy="663575"/>
          </a:xfrm>
          <a:prstGeom prst="rect">
            <a:avLst/>
          </a:prstGeom>
          <a:ln w="12700">
            <a:miter lim="400000"/>
          </a:ln>
        </p:spPr>
      </p:pic>
      <p:sp>
        <p:nvSpPr>
          <p:cNvPr id="35" name="Shape 35"/>
          <p:cNvSpPr/>
          <p:nvPr/>
        </p:nvSpPr>
        <p:spPr>
          <a:xfrm>
            <a:off x="4183062" y="611187"/>
            <a:ext cx="4572001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 algn="r">
              <a:defRPr sz="1600" b="1" i="1">
                <a:solidFill>
                  <a:srgbClr val="0070C0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rPr lang="pl-PL" dirty="0"/>
              <a:t>Wnioski dla perspektywy 2014-2020</a:t>
            </a:r>
            <a:endParaRPr dirty="0"/>
          </a:p>
        </p:txBody>
      </p:sp>
      <p:sp>
        <p:nvSpPr>
          <p:cNvPr id="36" name="Shape 36"/>
          <p:cNvSpPr/>
          <p:nvPr/>
        </p:nvSpPr>
        <p:spPr>
          <a:xfrm>
            <a:off x="659204" y="1979929"/>
            <a:ext cx="8171466" cy="23083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r>
              <a:rPr lang="pl-PL" sz="16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pl-PL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pl-PL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Wnioski dla perspektywy 2014-2020 (i dla rewitalizacji w ogóle):</a:t>
            </a:r>
            <a:endParaRPr lang="pl-PL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pl-PL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potrzeba koordynacji i spójności projektów rewitalizacyjnych,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pl-PL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potrzeba promowania (wymuszania) zintegrowanego podejścia </a:t>
            </a:r>
          </a:p>
          <a:p>
            <a:r>
              <a:rPr lang="pl-PL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i działań na rzecz trwałości efektów,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pl-PL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podnoszenie znaczenia kwestii społecznych i gospodarczych w rewitalizacji,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pl-PL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koncentracja na najważniejszych obszarach problemowych,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pl-PL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poszerzanie możliwości montażu finansowego na rzecz rewitalizacji,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pl-PL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potrzeba znacznego wsparcia zdolności instytucjonalnych.</a:t>
            </a:r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/>
        </p:nvSpPr>
        <p:spPr>
          <a:xfrm>
            <a:off x="428624" y="1214436"/>
            <a:ext cx="8286751" cy="1590"/>
          </a:xfrm>
          <a:prstGeom prst="line">
            <a:avLst/>
          </a:prstGeom>
          <a:ln>
            <a:solidFill>
              <a:srgbClr val="A7C539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2" name="Shape 52"/>
          <p:cNvSpPr/>
          <p:nvPr/>
        </p:nvSpPr>
        <p:spPr>
          <a:xfrm>
            <a:off x="468312" y="5805486"/>
            <a:ext cx="8286751" cy="1590"/>
          </a:xfrm>
          <a:prstGeom prst="line">
            <a:avLst/>
          </a:prstGeom>
          <a:ln>
            <a:solidFill>
              <a:srgbClr val="147CC1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53" name="Rysunek1.jpg" descr="C:\Documents and Settings\D.Potrubacz\Pulpit\Rysunek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57187" y="285750"/>
            <a:ext cx="2428876" cy="663575"/>
          </a:xfrm>
          <a:prstGeom prst="rect">
            <a:avLst/>
          </a:prstGeom>
          <a:ln w="12700">
            <a:miter lim="400000"/>
          </a:ln>
        </p:spPr>
      </p:pic>
      <p:sp>
        <p:nvSpPr>
          <p:cNvPr id="54" name="Shape 54"/>
          <p:cNvSpPr/>
          <p:nvPr/>
        </p:nvSpPr>
        <p:spPr>
          <a:xfrm>
            <a:off x="2268537" y="549275"/>
            <a:ext cx="6354763" cy="5740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algn="r">
              <a:defRPr sz="1600" b="1" i="1">
                <a:solidFill>
                  <a:srgbClr val="0070C0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Wytyczne w zakresie rewitalizacji </a:t>
            </a:r>
            <a:br/>
            <a:r>
              <a:t>w programach operacyjnych na lata 2014-2020</a:t>
            </a:r>
          </a:p>
        </p:txBody>
      </p:sp>
      <p:sp>
        <p:nvSpPr>
          <p:cNvPr id="55" name="Shape 55"/>
          <p:cNvSpPr/>
          <p:nvPr/>
        </p:nvSpPr>
        <p:spPr>
          <a:xfrm>
            <a:off x="900112" y="1501775"/>
            <a:ext cx="7488238" cy="5740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algn="just">
              <a:spcBef>
                <a:spcPts val="600"/>
              </a:spcBef>
              <a:defRPr sz="1600" b="1">
                <a:latin typeface="Verdana"/>
                <a:ea typeface="Verdana"/>
                <a:cs typeface="Verdana"/>
                <a:sym typeface="Verdana"/>
              </a:defRPr>
            </a:pPr>
            <a:r>
              <a:t>Wytyczne w zakresie rewitalizacji w programach operacyjnych </a:t>
            </a:r>
            <a:br/>
            <a:r>
              <a:t>na lata 2014-2020 </a:t>
            </a:r>
          </a:p>
        </p:txBody>
      </p:sp>
      <p:sp>
        <p:nvSpPr>
          <p:cNvPr id="56" name="Shape 56"/>
          <p:cNvSpPr/>
          <p:nvPr/>
        </p:nvSpPr>
        <p:spPr>
          <a:xfrm>
            <a:off x="900112" y="2144712"/>
            <a:ext cx="7488238" cy="3228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marL="285750" indent="-285750" algn="just">
              <a:buSzPct val="100000"/>
              <a:buChar char="•"/>
              <a:defRPr sz="1600">
                <a:latin typeface="Verdana"/>
                <a:ea typeface="Verdana"/>
                <a:cs typeface="Verdana"/>
                <a:sym typeface="Verdana"/>
              </a:defRPr>
            </a:pPr>
            <a:r>
              <a:t>ramowy dokument warunkujący wydawanie środków unijnych na lata 2014-2020 na przedsięwzięcia rewitalizacyjne;</a:t>
            </a:r>
          </a:p>
          <a:p>
            <a:pPr marL="285750" indent="-285750" algn="just">
              <a:defRPr sz="1600">
                <a:latin typeface="Verdana"/>
                <a:ea typeface="Verdana"/>
                <a:cs typeface="Verdana"/>
                <a:sym typeface="Verdana"/>
              </a:defRPr>
            </a:pPr>
            <a:endParaRPr/>
          </a:p>
          <a:p>
            <a:pPr marL="285750" indent="-285750" algn="just">
              <a:buSzPct val="100000"/>
              <a:buChar char="•"/>
              <a:defRPr sz="1600">
                <a:latin typeface="Verdana"/>
                <a:ea typeface="Verdana"/>
                <a:cs typeface="Verdana"/>
                <a:sym typeface="Verdana"/>
              </a:defRPr>
            </a:pPr>
            <a:r>
              <a:t>adresatami są instytucje zarządzające regionalnymi i krajowymi programami operacyjnymi oraz beneficjenci; </a:t>
            </a:r>
          </a:p>
          <a:p>
            <a:pPr marL="285750" indent="-285750" algn="just">
              <a:buSzPct val="100000"/>
              <a:buChar char="•"/>
              <a:defRPr sz="1600">
                <a:latin typeface="Verdana"/>
                <a:ea typeface="Verdana"/>
                <a:cs typeface="Verdana"/>
                <a:sym typeface="Verdana"/>
              </a:defRPr>
            </a:pPr>
            <a:endParaRPr/>
          </a:p>
          <a:p>
            <a:pPr marL="285750" indent="-285750" algn="just">
              <a:buSzPct val="100000"/>
              <a:buChar char="•"/>
              <a:defRPr sz="1600">
                <a:latin typeface="Verdana"/>
                <a:ea typeface="Verdana"/>
                <a:cs typeface="Verdana"/>
                <a:sym typeface="Verdana"/>
              </a:defRPr>
            </a:pPr>
            <a:r>
              <a:t>dotyczą kryteriów i wymogów, jakie muszą spełniać projekty rewitalizacyjne, które ubiegają się o wsparcie ze środków UE;</a:t>
            </a:r>
          </a:p>
          <a:p>
            <a:pPr marL="285750" indent="-285750" algn="just">
              <a:defRPr sz="1600" b="1">
                <a:latin typeface="Verdana"/>
                <a:ea typeface="Verdana"/>
                <a:cs typeface="Verdana"/>
                <a:sym typeface="Verdana"/>
              </a:defRPr>
            </a:pPr>
            <a:endParaRPr/>
          </a:p>
          <a:p>
            <a:pPr marL="285750" indent="-285750" algn="just">
              <a:buSzPct val="100000"/>
              <a:buChar char="•"/>
              <a:defRPr sz="1600">
                <a:latin typeface="Verdana"/>
                <a:ea typeface="Verdana"/>
                <a:cs typeface="Verdana"/>
                <a:sym typeface="Verdana"/>
              </a:defRPr>
            </a:pPr>
            <a:r>
              <a:t>główny nacisk został położony na odpowiednie przygotowanie </a:t>
            </a:r>
            <a:r>
              <a:rPr u="sng"/>
              <a:t>programów rewitalizacji</a:t>
            </a:r>
            <a:r>
              <a:t> stanowiących wymóg konieczny uznania projektu z niego wynikającego za „rewitalizacyjny”.</a:t>
            </a:r>
          </a:p>
        </p:txBody>
      </p: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/>
          <p:nvPr/>
        </p:nvSpPr>
        <p:spPr>
          <a:xfrm>
            <a:off x="428624" y="1214436"/>
            <a:ext cx="8286751" cy="1590"/>
          </a:xfrm>
          <a:prstGeom prst="line">
            <a:avLst/>
          </a:prstGeom>
          <a:ln>
            <a:solidFill>
              <a:srgbClr val="A7C539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9" name="Shape 59"/>
          <p:cNvSpPr/>
          <p:nvPr/>
        </p:nvSpPr>
        <p:spPr>
          <a:xfrm>
            <a:off x="468312" y="5805486"/>
            <a:ext cx="8286751" cy="1590"/>
          </a:xfrm>
          <a:prstGeom prst="line">
            <a:avLst/>
          </a:prstGeom>
          <a:ln>
            <a:solidFill>
              <a:srgbClr val="147CC1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60" name="Rysunek1.jpg" descr="C:\Documents and Settings\D.Potrubacz\Pulpit\Rysunek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57187" y="285750"/>
            <a:ext cx="2428876" cy="663575"/>
          </a:xfrm>
          <a:prstGeom prst="rect">
            <a:avLst/>
          </a:prstGeom>
          <a:ln w="12700">
            <a:miter lim="400000"/>
          </a:ln>
        </p:spPr>
      </p:pic>
      <p:sp>
        <p:nvSpPr>
          <p:cNvPr id="61" name="Shape 61"/>
          <p:cNvSpPr/>
          <p:nvPr/>
        </p:nvSpPr>
        <p:spPr>
          <a:xfrm>
            <a:off x="1979612" y="593725"/>
            <a:ext cx="6642101" cy="5740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algn="r">
              <a:defRPr sz="1600" b="1" i="1">
                <a:solidFill>
                  <a:srgbClr val="0070C0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Wytyczne w zakresie rewitalizacji </a:t>
            </a:r>
            <a:br/>
            <a:r>
              <a:t>w programach operacyjnych na lata 2014-2020</a:t>
            </a:r>
          </a:p>
        </p:txBody>
      </p:sp>
      <p:sp>
        <p:nvSpPr>
          <p:cNvPr id="62" name="Shape 62"/>
          <p:cNvSpPr/>
          <p:nvPr/>
        </p:nvSpPr>
        <p:spPr>
          <a:xfrm>
            <a:off x="1042987" y="1430337"/>
            <a:ext cx="7489826" cy="41681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algn="just">
              <a:spcBef>
                <a:spcPts val="600"/>
              </a:spcBef>
              <a:defRPr sz="1600" b="1">
                <a:latin typeface="Verdana"/>
                <a:ea typeface="Verdana"/>
                <a:cs typeface="Verdana"/>
                <a:sym typeface="Verdana"/>
              </a:defRPr>
            </a:pPr>
            <a:r>
              <a:t>Wymogi wobec projektu rewitalizacyjnego</a:t>
            </a:r>
            <a:r>
              <a:rPr b="0"/>
              <a:t>:</a:t>
            </a:r>
          </a:p>
          <a:p>
            <a:pPr marL="742950" lvl="1" indent="-285750" algn="just">
              <a:spcBef>
                <a:spcPts val="600"/>
              </a:spcBef>
              <a:buSzPct val="100000"/>
              <a:buFont typeface="Arial"/>
              <a:buChar char="•"/>
              <a:defRPr sz="1400">
                <a:latin typeface="Verdana"/>
                <a:ea typeface="Verdana"/>
                <a:cs typeface="Verdana"/>
                <a:sym typeface="Verdana"/>
              </a:defRPr>
            </a:pPr>
            <a:r>
              <a:t>wynika z obowiązującego programu rewitalizacji;</a:t>
            </a:r>
          </a:p>
          <a:p>
            <a:pPr marL="742950" lvl="1" indent="-285750" algn="just">
              <a:spcBef>
                <a:spcPts val="600"/>
              </a:spcBef>
              <a:buSzPct val="100000"/>
              <a:buFont typeface="Arial"/>
              <a:buChar char="•"/>
              <a:defRPr sz="1400">
                <a:latin typeface="Verdana"/>
                <a:ea typeface="Verdana"/>
                <a:cs typeface="Verdana"/>
                <a:sym typeface="Verdana"/>
              </a:defRPr>
            </a:pPr>
            <a:r>
              <a:t>program rewitalizacji spełnia wymagania względem określonych cech </a:t>
            </a:r>
            <a:br/>
            <a:r>
              <a:t>i elementów.</a:t>
            </a:r>
          </a:p>
          <a:p>
            <a:pPr algn="just">
              <a:spcBef>
                <a:spcPts val="600"/>
              </a:spcBef>
              <a:defRPr sz="1600" b="1">
                <a:latin typeface="Verdana"/>
                <a:ea typeface="Verdana"/>
                <a:cs typeface="Verdana"/>
                <a:sym typeface="Verdana"/>
              </a:defRPr>
            </a:pPr>
            <a:r>
              <a:t>Wsparcie dla „projektów rewitalizacyjnych”</a:t>
            </a:r>
            <a:r>
              <a:rPr b="0"/>
              <a:t>:</a:t>
            </a:r>
          </a:p>
          <a:p>
            <a:pPr marL="742950" lvl="1" indent="-285750" algn="just">
              <a:spcBef>
                <a:spcPts val="600"/>
              </a:spcBef>
              <a:buSzPct val="100000"/>
              <a:buFont typeface="Arial"/>
              <a:buChar char="•"/>
              <a:defRPr sz="1400">
                <a:latin typeface="Verdana"/>
                <a:ea typeface="Verdana"/>
                <a:cs typeface="Verdana"/>
                <a:sym typeface="Verdana"/>
              </a:defRPr>
            </a:pPr>
            <a:r>
              <a:t>środki z Priorytetu Inwestycyjnego 9b przeznaczone tylko dla projektów rewitalizacyjnych;</a:t>
            </a:r>
          </a:p>
          <a:p>
            <a:pPr marL="742950" lvl="1" indent="-285750" algn="just">
              <a:spcBef>
                <a:spcPts val="600"/>
              </a:spcBef>
              <a:buSzPct val="100000"/>
              <a:buFont typeface="Arial"/>
              <a:buChar char="•"/>
              <a:defRPr sz="1400">
                <a:latin typeface="Verdana"/>
                <a:ea typeface="Verdana"/>
                <a:cs typeface="Verdana"/>
                <a:sym typeface="Verdana"/>
              </a:defRPr>
            </a:pPr>
            <a:r>
              <a:t>preferencje dla projektów rewitalizacyjnych ze środków w pozostałych priorytetach inwestycyjnych</a:t>
            </a:r>
            <a:r>
              <a:rPr sz="1600"/>
              <a:t>.</a:t>
            </a:r>
          </a:p>
          <a:p>
            <a:pPr algn="just">
              <a:spcBef>
                <a:spcPts val="600"/>
              </a:spcBef>
              <a:defRPr sz="1600" b="1">
                <a:latin typeface="Verdana"/>
                <a:ea typeface="Verdana"/>
                <a:cs typeface="Verdana"/>
                <a:sym typeface="Verdana"/>
              </a:defRPr>
            </a:pPr>
            <a:r>
              <a:t>Umożliwienie IZ RPO wyboru sposobu weryfikacji programu rewitalizacji</a:t>
            </a:r>
            <a:r>
              <a:rPr b="0"/>
              <a:t>:</a:t>
            </a:r>
          </a:p>
          <a:p>
            <a:pPr marL="742950" lvl="1" indent="-285750" algn="just">
              <a:spcBef>
                <a:spcPts val="600"/>
              </a:spcBef>
              <a:buSzPct val="100000"/>
              <a:buFont typeface="Arial"/>
              <a:buChar char="•"/>
              <a:defRPr sz="1400">
                <a:latin typeface="Verdana"/>
                <a:ea typeface="Verdana"/>
                <a:cs typeface="Verdana"/>
                <a:sym typeface="Verdana"/>
              </a:defRPr>
            </a:pPr>
            <a:r>
              <a:t>w trakcie naboru i oceny wniosków o dofinasowanie projektów;</a:t>
            </a:r>
          </a:p>
          <a:p>
            <a:pPr marL="742950" lvl="1" indent="-285750" algn="just">
              <a:spcBef>
                <a:spcPts val="600"/>
              </a:spcBef>
              <a:buSzPct val="100000"/>
              <a:buFont typeface="Arial"/>
              <a:buChar char="•"/>
              <a:defRPr sz="1400">
                <a:latin typeface="Verdana"/>
                <a:ea typeface="Verdana"/>
                <a:cs typeface="Verdana"/>
                <a:sym typeface="Verdana"/>
              </a:defRPr>
            </a:pPr>
            <a:r>
              <a:t>w odrębnej procedurze tj. przed ogłoszeniem naboru na projekty;</a:t>
            </a:r>
          </a:p>
          <a:p>
            <a:pPr marL="742950" lvl="1" indent="-285750" algn="just">
              <a:spcBef>
                <a:spcPts val="600"/>
              </a:spcBef>
              <a:buSzPct val="100000"/>
              <a:buFont typeface="Arial"/>
              <a:buChar char="•"/>
              <a:defRPr sz="1400">
                <a:latin typeface="Verdana"/>
                <a:ea typeface="Verdana"/>
                <a:cs typeface="Verdana"/>
                <a:sym typeface="Verdana"/>
              </a:defRPr>
            </a:pPr>
            <a:r>
              <a:t>w ramach mechanizmów wsparcia instytucjonalnego i eksperckiego </a:t>
            </a:r>
            <a:br/>
            <a:r>
              <a:t>z udziałem MIiR lub Marszałka Województwa</a:t>
            </a:r>
            <a:r>
              <a:rPr sz="1600"/>
              <a:t>.</a:t>
            </a:r>
          </a:p>
        </p:txBody>
      </p: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/>
          <p:nvPr/>
        </p:nvSpPr>
        <p:spPr>
          <a:xfrm>
            <a:off x="428624" y="1214436"/>
            <a:ext cx="8286751" cy="1590"/>
          </a:xfrm>
          <a:prstGeom prst="line">
            <a:avLst/>
          </a:prstGeom>
          <a:ln>
            <a:solidFill>
              <a:srgbClr val="A7C539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65" name="Shape 65"/>
          <p:cNvSpPr/>
          <p:nvPr/>
        </p:nvSpPr>
        <p:spPr>
          <a:xfrm>
            <a:off x="468312" y="5805486"/>
            <a:ext cx="8286751" cy="1590"/>
          </a:xfrm>
          <a:prstGeom prst="line">
            <a:avLst/>
          </a:prstGeom>
          <a:ln>
            <a:solidFill>
              <a:srgbClr val="147CC1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66" name="Rysunek1.jpg" descr="C:\Documents and Settings\D.Potrubacz\Pulpit\Rysunek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57187" y="285750"/>
            <a:ext cx="2428876" cy="663575"/>
          </a:xfrm>
          <a:prstGeom prst="rect">
            <a:avLst/>
          </a:prstGeom>
          <a:ln w="12700">
            <a:miter lim="400000"/>
          </a:ln>
        </p:spPr>
      </p:pic>
      <p:sp>
        <p:nvSpPr>
          <p:cNvPr id="67" name="Shape 67"/>
          <p:cNvSpPr/>
          <p:nvPr/>
        </p:nvSpPr>
        <p:spPr>
          <a:xfrm>
            <a:off x="2374900" y="565150"/>
            <a:ext cx="6343650" cy="5740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algn="r">
              <a:defRPr sz="1600" b="1" i="1">
                <a:solidFill>
                  <a:srgbClr val="0070C0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Wytyczne w zakresie rewitalizacji </a:t>
            </a:r>
            <a:br/>
            <a:r>
              <a:t>w programach operacyjnych na lata 2014-2020</a:t>
            </a:r>
          </a:p>
        </p:txBody>
      </p:sp>
      <p:sp>
        <p:nvSpPr>
          <p:cNvPr id="68" name="Shape 68"/>
          <p:cNvSpPr/>
          <p:nvPr/>
        </p:nvSpPr>
        <p:spPr>
          <a:xfrm>
            <a:off x="827087" y="2436336"/>
            <a:ext cx="7489826" cy="1640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algn="just">
              <a:defRPr sz="1700" b="1">
                <a:latin typeface="Verdana"/>
                <a:ea typeface="Verdana"/>
                <a:cs typeface="Verdana"/>
                <a:sym typeface="Verdana"/>
              </a:defRPr>
            </a:pPr>
            <a:r>
              <a:t>Załącznik do Wytycznych </a:t>
            </a:r>
            <a:r>
              <a:rPr b="0"/>
              <a:t>- przewodnik dla beneficjentów, określa, jakie kryteria powinny spełniać programy rewitalizacji w oparciu o które samorządy będą ubiegać się o środki finansowe Unii Europejskiej?</a:t>
            </a:r>
            <a:endParaRPr sz="1600"/>
          </a:p>
          <a:p>
            <a:pPr algn="just">
              <a:defRPr sz="1600" b="1">
                <a:latin typeface="Verdana"/>
                <a:ea typeface="Verdana"/>
                <a:cs typeface="Verdana"/>
                <a:sym typeface="Verdana"/>
              </a:defRPr>
            </a:pPr>
            <a:endParaRPr sz="1600"/>
          </a:p>
        </p:txBody>
      </p:sp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/>
        </p:nvSpPr>
        <p:spPr>
          <a:xfrm>
            <a:off x="428624" y="1214436"/>
            <a:ext cx="8286751" cy="1590"/>
          </a:xfrm>
          <a:prstGeom prst="line">
            <a:avLst/>
          </a:prstGeom>
          <a:ln>
            <a:solidFill>
              <a:srgbClr val="A7C539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71" name="Shape 71"/>
          <p:cNvSpPr/>
          <p:nvPr/>
        </p:nvSpPr>
        <p:spPr>
          <a:xfrm>
            <a:off x="428625" y="6484332"/>
            <a:ext cx="8286750" cy="1590"/>
          </a:xfrm>
          <a:prstGeom prst="line">
            <a:avLst/>
          </a:prstGeom>
          <a:ln>
            <a:solidFill>
              <a:srgbClr val="147CC1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72" name="Rysunek1.jpg" descr="C:\Documents and Settings\D.Potrubacz\Pulpit\Rysunek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57187" y="285750"/>
            <a:ext cx="2428876" cy="663575"/>
          </a:xfrm>
          <a:prstGeom prst="rect">
            <a:avLst/>
          </a:prstGeom>
          <a:ln w="12700">
            <a:miter lim="400000"/>
          </a:ln>
        </p:spPr>
      </p:pic>
      <p:sp>
        <p:nvSpPr>
          <p:cNvPr id="73" name="Shape 73"/>
          <p:cNvSpPr/>
          <p:nvPr/>
        </p:nvSpPr>
        <p:spPr>
          <a:xfrm>
            <a:off x="2374900" y="565150"/>
            <a:ext cx="6343650" cy="5740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algn="r">
              <a:defRPr sz="1600" b="1" i="1">
                <a:solidFill>
                  <a:srgbClr val="0070C0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t>Wytyczne w zakresie rewitalizacji </a:t>
            </a:r>
            <a:br/>
            <a:r>
              <a:t>w programach operacyjnych na lata 2014-2020</a:t>
            </a:r>
          </a:p>
        </p:txBody>
      </p:sp>
      <p:sp>
        <p:nvSpPr>
          <p:cNvPr id="74" name="Shape 74"/>
          <p:cNvSpPr/>
          <p:nvPr/>
        </p:nvSpPr>
        <p:spPr>
          <a:xfrm>
            <a:off x="359667" y="2322829"/>
            <a:ext cx="8424666" cy="2783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algn="just">
              <a:defRPr sz="1700" b="1">
                <a:latin typeface="Verdana"/>
                <a:ea typeface="Verdana"/>
                <a:cs typeface="Verdana"/>
                <a:sym typeface="Verdana"/>
              </a:defRPr>
            </a:pPr>
            <a:r>
              <a:t>Cechy programów rewitalizacji:</a:t>
            </a:r>
          </a:p>
          <a:p>
            <a:pPr algn="just">
              <a:buSzPct val="100000"/>
              <a:buChar char="•"/>
              <a:defRPr sz="1700">
                <a:latin typeface="Verdana"/>
                <a:ea typeface="Verdana"/>
                <a:cs typeface="Verdana"/>
                <a:sym typeface="Verdana"/>
              </a:defRPr>
            </a:pPr>
            <a:r>
              <a:t>kompleksowość;</a:t>
            </a:r>
          </a:p>
          <a:p>
            <a:pPr algn="just">
              <a:buSzPct val="100000"/>
              <a:buChar char="•"/>
              <a:defRPr sz="1700">
                <a:latin typeface="Verdana"/>
                <a:ea typeface="Verdana"/>
                <a:cs typeface="Verdana"/>
                <a:sym typeface="Verdana"/>
              </a:defRPr>
            </a:pPr>
            <a:r>
              <a:t>koncentracja interwencji i hierarchizacja potrzeb;</a:t>
            </a:r>
          </a:p>
          <a:p>
            <a:pPr algn="just">
              <a:buSzPct val="100000"/>
              <a:buChar char="•"/>
              <a:defRPr sz="1700">
                <a:latin typeface="Verdana"/>
                <a:ea typeface="Verdana"/>
                <a:cs typeface="Verdana"/>
                <a:sym typeface="Verdana"/>
              </a:defRPr>
            </a:pPr>
            <a:r>
              <a:t>komplementarność (w wymiarze przestrzennym, problemowym, proceduralno-instytucjonalnym, komplementarność międzyokresowa i źródeł finansowania);</a:t>
            </a:r>
          </a:p>
          <a:p>
            <a:pPr algn="just">
              <a:buSzPct val="100000"/>
              <a:buChar char="•"/>
              <a:defRPr sz="1700">
                <a:latin typeface="Verdana"/>
                <a:ea typeface="Verdana"/>
                <a:cs typeface="Verdana"/>
                <a:sym typeface="Verdana"/>
              </a:defRPr>
            </a:pPr>
            <a:r>
              <a:t>realizacja zasady partnerstwa i </a:t>
            </a:r>
            <a:r>
              <a:rPr u="sng"/>
              <a:t>partycypacja – fundament działań na każdym etapie procesu rewitalizacji</a:t>
            </a:r>
            <a:r>
              <a:t>.</a:t>
            </a:r>
            <a:endParaRPr sz="1600"/>
          </a:p>
          <a:p>
            <a:pPr algn="just">
              <a:defRPr sz="800">
                <a:latin typeface="Verdana"/>
                <a:ea typeface="Verdana"/>
                <a:cs typeface="Verdana"/>
                <a:sym typeface="Verdana"/>
              </a:defRPr>
            </a:pPr>
            <a:endParaRPr sz="1600"/>
          </a:p>
          <a:p>
            <a:pPr algn="just">
              <a:defRPr sz="1600" b="1">
                <a:solidFill>
                  <a:srgbClr val="FF9300"/>
                </a:solidFill>
                <a:latin typeface="Verdana"/>
                <a:ea typeface="Verdana"/>
                <a:cs typeface="Verdana"/>
                <a:sym typeface="Verdana"/>
              </a:defRPr>
            </a:pPr>
            <a:endParaRPr sz="1400"/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Motyw pakietu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Motyw pakietu Office">
  <a:themeElements>
    <a:clrScheme name="Motyw pakietu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Motyw pakietu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1719</Words>
  <Application>Microsoft Office PowerPoint</Application>
  <PresentationFormat>Pokaz na ekranie (4:3)</PresentationFormat>
  <Paragraphs>258</Paragraphs>
  <Slides>31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31</vt:i4>
      </vt:variant>
    </vt:vector>
  </HeadingPairs>
  <TitlesOfParts>
    <vt:vector size="36" baseType="lpstr">
      <vt:lpstr>Arial</vt:lpstr>
      <vt:lpstr>Calibri</vt:lpstr>
      <vt:lpstr>Verdana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Mizera-Wołowicz Małgorzata</dc:creator>
  <cp:lastModifiedBy>Mizera-Wołowicz Małgorzata</cp:lastModifiedBy>
  <cp:revision>3</cp:revision>
  <dcterms:modified xsi:type="dcterms:W3CDTF">2016-02-22T07:40:52Z</dcterms:modified>
</cp:coreProperties>
</file>